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0" r:id="rId5"/>
    <p:sldId id="261" r:id="rId6"/>
    <p:sldId id="263" r:id="rId7"/>
  </p:sldIdLst>
  <p:sldSz cx="12192000" cy="6858000"/>
  <p:notesSz cx="6797675" cy="9926638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67D8"/>
    <a:srgbClr val="EC52D2"/>
    <a:srgbClr val="31CD44"/>
    <a:srgbClr val="A66BD3"/>
    <a:srgbClr val="8F45C7"/>
    <a:srgbClr val="F17FDE"/>
    <a:srgbClr val="F8C228"/>
    <a:srgbClr val="2EC03F"/>
    <a:srgbClr val="88E2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94604" autoAdjust="0"/>
  </p:normalViewPr>
  <p:slideViewPr>
    <p:cSldViewPr snapToGrid="0">
      <p:cViewPr varScale="1">
        <p:scale>
          <a:sx n="90" d="100"/>
          <a:sy n="90" d="100"/>
        </p:scale>
        <p:origin x="711" y="7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59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e l'en-tête 1">
            <a:extLst>
              <a:ext uri="{FF2B5EF4-FFF2-40B4-BE49-F238E27FC236}">
                <a16:creationId xmlns="" xmlns:a16="http://schemas.microsoft.com/office/drawing/2014/main" id="{3F363459-AED3-4ADF-9452-2C0EB1940B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11" name="Espace réservé de la date 2">
            <a:extLst>
              <a:ext uri="{FF2B5EF4-FFF2-40B4-BE49-F238E27FC236}">
                <a16:creationId xmlns="" xmlns:a16="http://schemas.microsoft.com/office/drawing/2014/main" id="{A6D7749C-630F-41F1-94E5-26AFBA48F2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93C9B-3222-43AD-9BE2-39D9B6E34013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12" name="Espace réservé du pied de page 3">
            <a:extLst>
              <a:ext uri="{FF2B5EF4-FFF2-40B4-BE49-F238E27FC236}">
                <a16:creationId xmlns="" xmlns:a16="http://schemas.microsoft.com/office/drawing/2014/main" id="{FF924D6B-A5E9-418E-B36E-083BFDCFDD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13" name="Espace réservé du numéro de diapositive 4">
            <a:extLst>
              <a:ext uri="{FF2B5EF4-FFF2-40B4-BE49-F238E27FC236}">
                <a16:creationId xmlns="" xmlns:a16="http://schemas.microsoft.com/office/drawing/2014/main" id="{894B29C3-1181-4399-A9F4-E9145E65D79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08DAF-F0E2-41D6-8A19-D218CED754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746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'en-tête 1">
            <a:extLst>
              <a:ext uri="{FF2B5EF4-FFF2-40B4-BE49-F238E27FC236}">
                <a16:creationId xmlns="" xmlns:a16="http://schemas.microsoft.com/office/drawing/2014/main" id="{9B70E5E4-FAA5-44DC-B5CB-18583DA0F9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9" name="Espace réservé de la date 2">
            <a:extLst>
              <a:ext uri="{FF2B5EF4-FFF2-40B4-BE49-F238E27FC236}">
                <a16:creationId xmlns="" xmlns:a16="http://schemas.microsoft.com/office/drawing/2014/main" id="{3943E537-0ED7-47B0-9A39-360597DD81D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C70F9-B34C-495D-AF34-7D60CE46A099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10" name="Espace réservé de l'image des diapositives 3">
            <a:extLst>
              <a:ext uri="{FF2B5EF4-FFF2-40B4-BE49-F238E27FC236}">
                <a16:creationId xmlns="" xmlns:a16="http://schemas.microsoft.com/office/drawing/2014/main" id="{C3F39C9F-7F89-4664-A72B-2D55D324C05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11" name="Espace réservé des notes 4">
            <a:extLst>
              <a:ext uri="{FF2B5EF4-FFF2-40B4-BE49-F238E27FC236}">
                <a16:creationId xmlns="" xmlns:a16="http://schemas.microsoft.com/office/drawing/2014/main" id="{870A3B68-98C0-4AC6-A87C-440D3F35E0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2" name="Espace réservé du pied de page 5">
            <a:extLst>
              <a:ext uri="{FF2B5EF4-FFF2-40B4-BE49-F238E27FC236}">
                <a16:creationId xmlns="" xmlns:a16="http://schemas.microsoft.com/office/drawing/2014/main" id="{F8F9BFD3-ACCB-42DD-82FD-0945367D33D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="" xmlns:a16="http://schemas.microsoft.com/office/drawing/2014/main" id="{6153CF30-83F0-4290-AAA4-FE6DF29545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A58F1-E113-4007-B01D-B241DAE1F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305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A58F1-E113-4007-B01D-B241DAE1F0A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029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9DAA810-4EEC-4D0F-B163-DFC963816F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61FB6233-FC4F-4628-BA1D-2782F6494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F4A1D367-A9C7-46F9-B78E-724D1BEC0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83ADE164-D45A-44D8-82C5-2E0962BB70D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178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CEB02131-22DB-4754-A433-C2056EBF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C0150D3D-41CA-4DC7-907E-3C00ACD2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/>
              <a:t>Modifiez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pied de page 4">
            <a:extLst>
              <a:ext uri="{FF2B5EF4-FFF2-40B4-BE49-F238E27FC236}">
                <a16:creationId xmlns="" xmlns:a16="http://schemas.microsoft.com/office/drawing/2014/main" id="{7806C7A0-E91C-4A95-B866-B5D3FEE09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42F51BA1-B199-498E-8F99-F7D1F5869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83ADE164-D45A-44D8-82C5-2E0962BB70D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328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de la diapositive">
            <a:extLst>
              <a:ext uri="{FF2B5EF4-FFF2-40B4-BE49-F238E27FC236}">
                <a16:creationId xmlns="" xmlns:a16="http://schemas.microsoft.com/office/drawing/2014/main" id="{82336B3C-0982-49C2-85B3-D4D69E43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149190"/>
            <a:ext cx="11340000" cy="540000"/>
          </a:xfrm>
        </p:spPr>
        <p:txBody>
          <a:bodyPr rtlCol="0">
            <a:normAutofit/>
          </a:bodyPr>
          <a:lstStyle/>
          <a:p>
            <a:r>
              <a:rPr lang="fr-FR" sz="2000" b="1" dirty="0" smtClean="0">
                <a:latin typeface="Century Gothic" panose="020B0502020202020204" pitchFamily="34" charset="0"/>
              </a:rPr>
              <a:t>Europe / Monde</a:t>
            </a:r>
            <a:endParaRPr lang="fr-FR" sz="2000" b="1" dirty="0">
              <a:latin typeface="Century Gothic" panose="020B0502020202020204" pitchFamily="34" charset="0"/>
            </a:endParaRPr>
          </a:p>
        </p:txBody>
      </p:sp>
      <p:grpSp>
        <p:nvGrpSpPr>
          <p:cNvPr id="14" name="Chronologie" title="Chronologie">
            <a:extLst>
              <a:ext uri="{FF2B5EF4-FFF2-40B4-BE49-F238E27FC236}">
                <a16:creationId xmlns="" xmlns:a16="http://schemas.microsoft.com/office/drawing/2014/main" id="{2293A239-C3C0-406B-A6DC-32FAE6832C82}"/>
              </a:ext>
            </a:extLst>
          </p:cNvPr>
          <p:cNvGrpSpPr/>
          <p:nvPr/>
        </p:nvGrpSpPr>
        <p:grpSpPr>
          <a:xfrm>
            <a:off x="1602825" y="3189767"/>
            <a:ext cx="10181144" cy="318977"/>
            <a:chOff x="1244604" y="5444594"/>
            <a:chExt cx="10181144" cy="318977"/>
          </a:xfrm>
        </p:grpSpPr>
        <p:grpSp>
          <p:nvGrpSpPr>
            <p:cNvPr id="12" name="Groupe 11" title="Chronologie">
              <a:extLst>
                <a:ext uri="{FF2B5EF4-FFF2-40B4-BE49-F238E27FC236}">
                  <a16:creationId xmlns="" xmlns:a16="http://schemas.microsoft.com/office/drawing/2014/main" id="{AE365AE6-FB72-4992-B49A-329155F31934}"/>
                </a:ext>
              </a:extLst>
            </p:cNvPr>
            <p:cNvGrpSpPr/>
            <p:nvPr/>
          </p:nvGrpSpPr>
          <p:grpSpPr>
            <a:xfrm>
              <a:off x="1244604" y="5444594"/>
              <a:ext cx="10181144" cy="318977"/>
              <a:chOff x="1244604" y="3271055"/>
              <a:chExt cx="10181144" cy="318977"/>
            </a:xfrm>
          </p:grpSpPr>
          <p:cxnSp>
            <p:nvCxnSpPr>
              <p:cNvPr id="4" name="Connecteur droit avec flèche 3">
                <a:extLst>
                  <a:ext uri="{FF2B5EF4-FFF2-40B4-BE49-F238E27FC236}">
                    <a16:creationId xmlns="" xmlns:a16="http://schemas.microsoft.com/office/drawing/2014/main" id="{D8436AB7-777F-4E2A-9443-A66E25822F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44604" y="3429000"/>
                <a:ext cx="10181144" cy="0"/>
              </a:xfrm>
              <a:prstGeom prst="straightConnector1">
                <a:avLst/>
              </a:prstGeom>
              <a:ln w="317500">
                <a:solidFill>
                  <a:srgbClr val="31CD44"/>
                </a:solidFill>
                <a:tailEnd type="triangl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>
                <a:extLst>
                  <a:ext uri="{FF2B5EF4-FFF2-40B4-BE49-F238E27FC236}">
                    <a16:creationId xmlns="" xmlns:a16="http://schemas.microsoft.com/office/drawing/2014/main" id="{6190EE01-B30F-4CAC-8C6A-FD17EDED6E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08495" y="3271055"/>
                <a:ext cx="0" cy="318977"/>
              </a:xfrm>
              <a:prstGeom prst="line">
                <a:avLst/>
              </a:prstGeom>
              <a:ln w="34925" cmpd="sng">
                <a:solidFill>
                  <a:schemeClr val="bg1"/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="" xmlns:a16="http://schemas.microsoft.com/office/drawing/2014/main" id="{6190EE01-B30F-4CAC-8C6A-FD17EDED6E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27585" y="3271055"/>
                <a:ext cx="0" cy="318977"/>
              </a:xfrm>
              <a:prstGeom prst="line">
                <a:avLst/>
              </a:prstGeom>
              <a:ln w="34925" cmpd="sng">
                <a:solidFill>
                  <a:schemeClr val="bg1"/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>
                <a:extLst>
                  <a:ext uri="{FF2B5EF4-FFF2-40B4-BE49-F238E27FC236}">
                    <a16:creationId xmlns="" xmlns:a16="http://schemas.microsoft.com/office/drawing/2014/main" id="{6190EE01-B30F-4CAC-8C6A-FD17EDED6E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60913" y="3271055"/>
                <a:ext cx="0" cy="318977"/>
              </a:xfrm>
              <a:prstGeom prst="line">
                <a:avLst/>
              </a:prstGeom>
              <a:ln w="34925" cmpd="sng">
                <a:solidFill>
                  <a:schemeClr val="bg1"/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="" xmlns:a16="http://schemas.microsoft.com/office/drawing/2014/main" id="{6190EE01-B30F-4CAC-8C6A-FD17EDED6E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89029" y="3271055"/>
                <a:ext cx="0" cy="318977"/>
              </a:xfrm>
              <a:prstGeom prst="line">
                <a:avLst/>
              </a:prstGeom>
              <a:ln w="34925" cmpd="sng">
                <a:solidFill>
                  <a:schemeClr val="bg1"/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e 12" title="Texte de chronologie">
              <a:extLst>
                <a:ext uri="{FF2B5EF4-FFF2-40B4-BE49-F238E27FC236}">
                  <a16:creationId xmlns="" xmlns:a16="http://schemas.microsoft.com/office/drawing/2014/main" id="{8C25915F-0EC0-4154-8B06-E2B081847707}"/>
                </a:ext>
              </a:extLst>
            </p:cNvPr>
            <p:cNvGrpSpPr/>
            <p:nvPr/>
          </p:nvGrpSpPr>
          <p:grpSpPr>
            <a:xfrm>
              <a:off x="2019901" y="5481287"/>
              <a:ext cx="8958420" cy="239300"/>
              <a:chOff x="2019901" y="5481287"/>
              <a:chExt cx="8958420" cy="239300"/>
            </a:xfrm>
          </p:grpSpPr>
          <p:sp>
            <p:nvSpPr>
              <p:cNvPr id="195" name="Zone de texte 194">
                <a:extLst>
                  <a:ext uri="{FF2B5EF4-FFF2-40B4-BE49-F238E27FC236}">
                    <a16:creationId xmlns="" xmlns:a16="http://schemas.microsoft.com/office/drawing/2014/main" id="{2BD778E6-D334-4389-B4C0-6C793B6E1E82}"/>
                  </a:ext>
                </a:extLst>
              </p:cNvPr>
              <p:cNvSpPr txBox="1"/>
              <p:nvPr/>
            </p:nvSpPr>
            <p:spPr>
              <a:xfrm>
                <a:off x="2019901" y="5484670"/>
                <a:ext cx="56901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>
                <a:defPPr rtl="0">
                  <a:defRPr lang="fr-FR"/>
                </a:defPPr>
                <a:lvl1pPr algn="ctr">
                  <a:defRPr sz="1600" b="1">
                    <a:solidFill>
                      <a:schemeClr val="bg1"/>
                    </a:solidFill>
                    <a:latin typeface="Century Gothic" panose="020B0502020202020204" pitchFamily="34" charset="0"/>
                  </a:defRPr>
                </a:lvl1pPr>
              </a:lstStyle>
              <a:p>
                <a:r>
                  <a:rPr lang="fr-FR" dirty="0"/>
                  <a:t>2010</a:t>
                </a:r>
              </a:p>
            </p:txBody>
          </p:sp>
          <p:sp>
            <p:nvSpPr>
              <p:cNvPr id="196" name="Zone de texte 195">
                <a:extLst>
                  <a:ext uri="{FF2B5EF4-FFF2-40B4-BE49-F238E27FC236}">
                    <a16:creationId xmlns="" xmlns:a16="http://schemas.microsoft.com/office/drawing/2014/main" id="{9E24B3E5-9E8A-4B3A-ADB6-4481250B3F2A}"/>
                  </a:ext>
                </a:extLst>
              </p:cNvPr>
              <p:cNvSpPr txBox="1"/>
              <p:nvPr/>
            </p:nvSpPr>
            <p:spPr>
              <a:xfrm>
                <a:off x="4147869" y="5484850"/>
                <a:ext cx="56901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>
                <a:defPPr rtl="0">
                  <a:defRPr lang="fr-FR"/>
                </a:defPPr>
                <a:lvl1pPr algn="ctr">
                  <a:defRPr sz="1600" b="1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</a:defRPr>
                </a:lvl1pPr>
              </a:lstStyle>
              <a:p>
                <a:r>
                  <a:rPr lang="fr-FR" dirty="0" smtClean="0">
                    <a:solidFill>
                      <a:schemeClr val="bg1"/>
                    </a:solidFill>
                  </a:rPr>
                  <a:t>2020</a:t>
                </a:r>
                <a:endParaRPr lang="fr-FR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7" name="Zone de texte 196">
                <a:extLst>
                  <a:ext uri="{FF2B5EF4-FFF2-40B4-BE49-F238E27FC236}">
                    <a16:creationId xmlns="" xmlns:a16="http://schemas.microsoft.com/office/drawing/2014/main" id="{3984115C-22F4-41EB-BF04-E71D3503F2B5}"/>
                  </a:ext>
                </a:extLst>
              </p:cNvPr>
              <p:cNvSpPr txBox="1"/>
              <p:nvPr/>
            </p:nvSpPr>
            <p:spPr>
              <a:xfrm>
                <a:off x="6281196" y="5484670"/>
                <a:ext cx="56901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fr-FR" sz="16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2030</a:t>
                </a:r>
              </a:p>
            </p:txBody>
          </p:sp>
          <p:sp>
            <p:nvSpPr>
              <p:cNvPr id="198" name="Zone de texte 197">
                <a:extLst>
                  <a:ext uri="{FF2B5EF4-FFF2-40B4-BE49-F238E27FC236}">
                    <a16:creationId xmlns="" xmlns:a16="http://schemas.microsoft.com/office/drawing/2014/main" id="{384B4D5E-DF22-4556-9F7B-E0627361D734}"/>
                  </a:ext>
                </a:extLst>
              </p:cNvPr>
              <p:cNvSpPr txBox="1"/>
              <p:nvPr/>
            </p:nvSpPr>
            <p:spPr>
              <a:xfrm>
                <a:off x="10409311" y="5481287"/>
                <a:ext cx="56901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fr-FR" sz="16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2050</a:t>
                </a:r>
              </a:p>
            </p:txBody>
          </p:sp>
        </p:grpSp>
      </p:grpSp>
      <p:grpSp>
        <p:nvGrpSpPr>
          <p:cNvPr id="157" name="Jalon 1" title="Jalon 1">
            <a:extLst>
              <a:ext uri="{FF2B5EF4-FFF2-40B4-BE49-F238E27FC236}">
                <a16:creationId xmlns="" xmlns:a16="http://schemas.microsoft.com/office/drawing/2014/main" id="{5986526B-4004-4437-80A5-731803EA26FF}"/>
              </a:ext>
            </a:extLst>
          </p:cNvPr>
          <p:cNvGrpSpPr/>
          <p:nvPr/>
        </p:nvGrpSpPr>
        <p:grpSpPr>
          <a:xfrm>
            <a:off x="1426820" y="1543782"/>
            <a:ext cx="1144094" cy="1598128"/>
            <a:chOff x="516565" y="3841444"/>
            <a:chExt cx="1144094" cy="1598128"/>
          </a:xfrm>
        </p:grpSpPr>
        <p:grpSp>
          <p:nvGrpSpPr>
            <p:cNvPr id="158" name="Groupe 157">
              <a:extLst>
                <a:ext uri="{FF2B5EF4-FFF2-40B4-BE49-F238E27FC236}">
                  <a16:creationId xmlns="" xmlns:a16="http://schemas.microsoft.com/office/drawing/2014/main" id="{16F8FB82-C19A-4CC1-B5D0-96B0BA5F3060}"/>
                </a:ext>
              </a:extLst>
            </p:cNvPr>
            <p:cNvGrpSpPr/>
            <p:nvPr/>
          </p:nvGrpSpPr>
          <p:grpSpPr>
            <a:xfrm>
              <a:off x="832348" y="4392862"/>
              <a:ext cx="470255" cy="1046710"/>
              <a:chOff x="832348" y="4392862"/>
              <a:chExt cx="470255" cy="1046710"/>
            </a:xfrm>
          </p:grpSpPr>
          <p:sp>
            <p:nvSpPr>
              <p:cNvPr id="163" name="Flèche : Vers le bas 1" title="Flèche de jalon">
                <a:extLst>
                  <a:ext uri="{FF2B5EF4-FFF2-40B4-BE49-F238E27FC236}">
                    <a16:creationId xmlns="" xmlns:a16="http://schemas.microsoft.com/office/drawing/2014/main" id="{EF2BC525-2854-422B-845A-7B95FE2796BD}"/>
                  </a:ext>
                </a:extLst>
              </p:cNvPr>
              <p:cNvSpPr/>
              <p:nvPr/>
            </p:nvSpPr>
            <p:spPr>
              <a:xfrm>
                <a:off x="832348" y="4392862"/>
                <a:ext cx="470255" cy="104671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4" name="Ovale 2" title="Numéro du jalon">
                <a:extLst>
                  <a:ext uri="{FF2B5EF4-FFF2-40B4-BE49-F238E27FC236}">
                    <a16:creationId xmlns="" xmlns:a16="http://schemas.microsoft.com/office/drawing/2014/main" id="{48C9F9AC-FF55-4E72-9915-ACA228CA757C}"/>
                  </a:ext>
                </a:extLst>
              </p:cNvPr>
              <p:cNvSpPr/>
              <p:nvPr/>
            </p:nvSpPr>
            <p:spPr>
              <a:xfrm>
                <a:off x="845582" y="4473660"/>
                <a:ext cx="438279" cy="4382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fr-FR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2008</a:t>
                </a:r>
                <a:endParaRPr lang="fr-FR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160" name="Zone de texte 60">
              <a:extLst>
                <a:ext uri="{FF2B5EF4-FFF2-40B4-BE49-F238E27FC236}">
                  <a16:creationId xmlns="" xmlns:a16="http://schemas.microsoft.com/office/drawing/2014/main" id="{A6E28C73-4CCB-4BDB-82CA-BEE3A58D33D9}"/>
                </a:ext>
              </a:extLst>
            </p:cNvPr>
            <p:cNvSpPr txBox="1"/>
            <p:nvPr/>
          </p:nvSpPr>
          <p:spPr>
            <a:xfrm>
              <a:off x="516565" y="3841444"/>
              <a:ext cx="1144094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Paquet européen énergie-climat : </a:t>
              </a:r>
            </a:p>
            <a:p>
              <a:pPr algn="ctr" rtl="0"/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3 x 20 en 2020 </a:t>
              </a:r>
              <a:r>
                <a:rPr lang="fr-FR" sz="10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(1)</a:t>
              </a:r>
              <a:endParaRPr lang="fr-FR" sz="10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65" name="Flèche : Vers le bas 1" title="Flèche de jalon">
            <a:extLst>
              <a:ext uri="{FF2B5EF4-FFF2-40B4-BE49-F238E27FC236}">
                <a16:creationId xmlns="" xmlns:a16="http://schemas.microsoft.com/office/drawing/2014/main" id="{EF2BC525-2854-422B-845A-7B95FE2796BD}"/>
              </a:ext>
            </a:extLst>
          </p:cNvPr>
          <p:cNvSpPr/>
          <p:nvPr/>
        </p:nvSpPr>
        <p:spPr>
          <a:xfrm>
            <a:off x="365164" y="6313810"/>
            <a:ext cx="235127" cy="349686"/>
          </a:xfrm>
          <a:prstGeom prst="downArrow">
            <a:avLst>
              <a:gd name="adj1" fmla="val 10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70" name="Zone de texte 60">
            <a:extLst>
              <a:ext uri="{FF2B5EF4-FFF2-40B4-BE49-F238E27FC236}">
                <a16:creationId xmlns="" xmlns:a16="http://schemas.microsoft.com/office/drawing/2014/main" id="{A6E28C73-4CCB-4BDB-82CA-BEE3A58D33D9}"/>
              </a:ext>
            </a:extLst>
          </p:cNvPr>
          <p:cNvSpPr txBox="1"/>
          <p:nvPr/>
        </p:nvSpPr>
        <p:spPr>
          <a:xfrm>
            <a:off x="687129" y="6411709"/>
            <a:ext cx="55747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Europe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74" name="Jalon 2" title="Jalon 2">
            <a:extLst>
              <a:ext uri="{FF2B5EF4-FFF2-40B4-BE49-F238E27FC236}">
                <a16:creationId xmlns="" xmlns:a16="http://schemas.microsoft.com/office/drawing/2014/main" id="{2AEC5DB5-2EFC-41F3-8029-7EE36BB08AF9}"/>
              </a:ext>
            </a:extLst>
          </p:cNvPr>
          <p:cNvGrpSpPr/>
          <p:nvPr/>
        </p:nvGrpSpPr>
        <p:grpSpPr>
          <a:xfrm rot="10800000">
            <a:off x="2608489" y="3570052"/>
            <a:ext cx="1654174" cy="2192515"/>
            <a:chOff x="890203" y="702519"/>
            <a:chExt cx="1654174" cy="2192515"/>
          </a:xfrm>
        </p:grpSpPr>
        <p:sp>
          <p:nvSpPr>
            <p:cNvPr id="175" name="Flèche : Vers le bas 112" title="Flèche haute de jalon">
              <a:extLst>
                <a:ext uri="{FF2B5EF4-FFF2-40B4-BE49-F238E27FC236}">
                  <a16:creationId xmlns="" xmlns:a16="http://schemas.microsoft.com/office/drawing/2014/main" id="{64FA0107-4988-4579-A5AC-40B595D901B9}"/>
                </a:ext>
              </a:extLst>
            </p:cNvPr>
            <p:cNvSpPr/>
            <p:nvPr/>
          </p:nvSpPr>
          <p:spPr>
            <a:xfrm>
              <a:off x="1479746" y="1543342"/>
              <a:ext cx="470255" cy="1351692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F8C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76" name="Ovale 113" title="Numéro du jalon">
              <a:extLst>
                <a:ext uri="{FF2B5EF4-FFF2-40B4-BE49-F238E27FC236}">
                  <a16:creationId xmlns="" xmlns:a16="http://schemas.microsoft.com/office/drawing/2014/main" id="{1A9A1384-BB26-4C08-8F02-CABB6507B872}"/>
                </a:ext>
              </a:extLst>
            </p:cNvPr>
            <p:cNvSpPr/>
            <p:nvPr/>
          </p:nvSpPr>
          <p:spPr>
            <a:xfrm rot="10800000">
              <a:off x="1500525" y="1663005"/>
              <a:ext cx="425171" cy="4254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2015</a:t>
              </a:r>
              <a:endPara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82" name="Zone de texte 115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 rot="10800000">
              <a:off x="890203" y="702519"/>
              <a:ext cx="1654174" cy="7694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Accords de Paris </a:t>
              </a:r>
              <a:r>
                <a:rPr lang="fr-FR" sz="1000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(4)</a:t>
              </a:r>
            </a:p>
            <a:p>
              <a:pPr algn="ctr" rtl="0"/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&amp;</a:t>
              </a:r>
            </a:p>
            <a:p>
              <a:pPr algn="ctr" rtl="0"/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Accord sur les </a:t>
              </a:r>
              <a:r>
                <a:rPr lang="fr-FR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ODD</a:t>
              </a:r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 de l’ONU =&gt; mise en œuvre pour 2030 </a:t>
              </a: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8558784" y="4382137"/>
            <a:ext cx="33192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(</a:t>
            </a:r>
            <a:r>
              <a:rPr lang="fr-FR" sz="10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1)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fr-BE" sz="1000" dirty="0" smtClean="0">
                <a:latin typeface="Century Gothic" panose="020B0502020202020204" pitchFamily="34" charset="0"/>
              </a:rPr>
              <a:t>3 x 20 : </a:t>
            </a:r>
            <a:r>
              <a:rPr lang="fr-BE" sz="1000" dirty="0">
                <a:latin typeface="Century Gothic" panose="020B0502020202020204" pitchFamily="34" charset="0"/>
              </a:rPr>
              <a:t>réduire les émissions de gaz à effet de serre de 20 % (par rapport aux niveaux de 1990</a:t>
            </a:r>
            <a:r>
              <a:rPr lang="fr-BE" sz="1000" dirty="0" smtClean="0">
                <a:latin typeface="Century Gothic" panose="020B0502020202020204" pitchFamily="34" charset="0"/>
              </a:rPr>
              <a:t>)  &amp; porter </a:t>
            </a:r>
            <a:r>
              <a:rPr lang="fr-BE" sz="1000" dirty="0">
                <a:latin typeface="Century Gothic" panose="020B0502020202020204" pitchFamily="34" charset="0"/>
              </a:rPr>
              <a:t>à 20 % la part des énergies </a:t>
            </a:r>
            <a:r>
              <a:rPr lang="fr-BE" sz="1000" dirty="0" smtClean="0">
                <a:latin typeface="Century Gothic" panose="020B0502020202020204" pitchFamily="34" charset="0"/>
              </a:rPr>
              <a:t>renouvelables</a:t>
            </a:r>
            <a:r>
              <a:rPr lang="fr-BE" sz="1000" dirty="0">
                <a:latin typeface="Century Gothic" panose="020B0502020202020204" pitchFamily="34" charset="0"/>
              </a:rPr>
              <a:t> </a:t>
            </a:r>
            <a:r>
              <a:rPr lang="fr-BE" sz="1000" dirty="0" smtClean="0">
                <a:latin typeface="Century Gothic" panose="020B0502020202020204" pitchFamily="34" charset="0"/>
              </a:rPr>
              <a:t>dans </a:t>
            </a:r>
            <a:r>
              <a:rPr lang="fr-BE" sz="1000" dirty="0">
                <a:latin typeface="Century Gothic" panose="020B0502020202020204" pitchFamily="34" charset="0"/>
              </a:rPr>
              <a:t>la consommation d'énergie de </a:t>
            </a:r>
            <a:r>
              <a:rPr lang="fr-BE" sz="1000" dirty="0" smtClean="0">
                <a:latin typeface="Century Gothic" panose="020B0502020202020204" pitchFamily="34" charset="0"/>
              </a:rPr>
              <a:t>l'UE  &amp;  améliorer </a:t>
            </a:r>
            <a:r>
              <a:rPr lang="fr-BE" sz="1000" dirty="0">
                <a:latin typeface="Century Gothic" panose="020B0502020202020204" pitchFamily="34" charset="0"/>
              </a:rPr>
              <a:t>l'efficacité énergétique de 20</a:t>
            </a:r>
            <a:r>
              <a:rPr lang="fr-BE" sz="1000" dirty="0" smtClean="0">
                <a:latin typeface="Century Gothic" panose="020B0502020202020204" pitchFamily="34" charset="0"/>
              </a:rPr>
              <a:t>%.</a:t>
            </a:r>
          </a:p>
          <a:p>
            <a:endParaRPr lang="fr-BE" sz="1000" dirty="0">
              <a:latin typeface="Century Gothic" panose="020B0502020202020204" pitchFamily="34" charset="0"/>
            </a:endParaRPr>
          </a:p>
          <a:p>
            <a:r>
              <a:rPr lang="fr-FR" sz="10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(2</a:t>
            </a:r>
            <a:r>
              <a:rPr lang="fr-FR" sz="10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)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-40% CO</a:t>
            </a:r>
            <a:r>
              <a:rPr lang="fr-BE" sz="1000" baseline="-25000" dirty="0" smtClean="0">
                <a:latin typeface="Century Gothic" panose="020B0502020202020204" pitchFamily="34" charset="0"/>
              </a:rPr>
              <a:t>2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&amp;  +27% d’énergie renouvelable  &amp;   +27% d’efficacité énergétique</a:t>
            </a:r>
          </a:p>
          <a:p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fr-FR" sz="10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(3) </a:t>
            </a:r>
            <a:r>
              <a:rPr lang="fr-BE" sz="1000" dirty="0" smtClean="0">
                <a:latin typeface="Century Gothic" panose="020B0502020202020204" pitchFamily="34" charset="0"/>
              </a:rPr>
              <a:t>Etats climatiquement neutres en 2050  &amp;  -55% de CO</a:t>
            </a:r>
            <a:r>
              <a:rPr lang="fr-BE" sz="1000" baseline="-25000" dirty="0" smtClean="0">
                <a:latin typeface="Century Gothic" panose="020B0502020202020204" pitchFamily="34" charset="0"/>
              </a:rPr>
              <a:t>2</a:t>
            </a:r>
            <a:r>
              <a:rPr lang="fr-BE" sz="1000" dirty="0" smtClean="0">
                <a:latin typeface="Century Gothic" panose="020B0502020202020204" pitchFamily="34" charset="0"/>
              </a:rPr>
              <a:t> en 2030</a:t>
            </a:r>
          </a:p>
          <a:p>
            <a:endParaRPr lang="fr-BE" sz="1000" dirty="0">
              <a:latin typeface="Century Gothic" panose="020B0502020202020204" pitchFamily="34" charset="0"/>
            </a:endParaRPr>
          </a:p>
          <a:p>
            <a:r>
              <a:rPr lang="fr-FR" sz="10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(4) </a:t>
            </a:r>
            <a:r>
              <a:rPr lang="fr-BE" sz="1000" dirty="0" smtClean="0">
                <a:latin typeface="Century Gothic" panose="020B0502020202020204" pitchFamily="34" charset="0"/>
              </a:rPr>
              <a:t>Accord mondial sur le climat : limiter le réchauffement à +2°C voire +1,5°C </a:t>
            </a:r>
            <a:endParaRPr lang="fr-BE" sz="1000" dirty="0">
              <a:latin typeface="Century Gothic" panose="020B0502020202020204" pitchFamily="34" charset="0"/>
            </a:endParaRPr>
          </a:p>
        </p:txBody>
      </p:sp>
      <p:grpSp>
        <p:nvGrpSpPr>
          <p:cNvPr id="37" name="Jalon 1" title="Jalon 1">
            <a:extLst>
              <a:ext uri="{FF2B5EF4-FFF2-40B4-BE49-F238E27FC236}">
                <a16:creationId xmlns="" xmlns:a16="http://schemas.microsoft.com/office/drawing/2014/main" id="{5986526B-4004-4437-80A5-731803EA26FF}"/>
              </a:ext>
            </a:extLst>
          </p:cNvPr>
          <p:cNvGrpSpPr/>
          <p:nvPr/>
        </p:nvGrpSpPr>
        <p:grpSpPr>
          <a:xfrm>
            <a:off x="2658388" y="1543782"/>
            <a:ext cx="1144094" cy="1598128"/>
            <a:chOff x="498277" y="3841444"/>
            <a:chExt cx="1144094" cy="1598128"/>
          </a:xfrm>
        </p:grpSpPr>
        <p:grpSp>
          <p:nvGrpSpPr>
            <p:cNvPr id="38" name="Groupe 37">
              <a:extLst>
                <a:ext uri="{FF2B5EF4-FFF2-40B4-BE49-F238E27FC236}">
                  <a16:creationId xmlns="" xmlns:a16="http://schemas.microsoft.com/office/drawing/2014/main" id="{16F8FB82-C19A-4CC1-B5D0-96B0BA5F3060}"/>
                </a:ext>
              </a:extLst>
            </p:cNvPr>
            <p:cNvGrpSpPr/>
            <p:nvPr/>
          </p:nvGrpSpPr>
          <p:grpSpPr>
            <a:xfrm>
              <a:off x="832348" y="4392862"/>
              <a:ext cx="470255" cy="1046710"/>
              <a:chOff x="832348" y="4392862"/>
              <a:chExt cx="470255" cy="1046710"/>
            </a:xfrm>
          </p:grpSpPr>
          <p:sp>
            <p:nvSpPr>
              <p:cNvPr id="40" name="Flèche : Vers le bas 1" title="Flèche de jalon">
                <a:extLst>
                  <a:ext uri="{FF2B5EF4-FFF2-40B4-BE49-F238E27FC236}">
                    <a16:creationId xmlns="" xmlns:a16="http://schemas.microsoft.com/office/drawing/2014/main" id="{EF2BC525-2854-422B-845A-7B95FE2796BD}"/>
                  </a:ext>
                </a:extLst>
              </p:cNvPr>
              <p:cNvSpPr/>
              <p:nvPr/>
            </p:nvSpPr>
            <p:spPr>
              <a:xfrm>
                <a:off x="832348" y="4392862"/>
                <a:ext cx="470255" cy="104671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1" name="Ovale 2" title="Numéro du jalon">
                <a:extLst>
                  <a:ext uri="{FF2B5EF4-FFF2-40B4-BE49-F238E27FC236}">
                    <a16:creationId xmlns="" xmlns:a16="http://schemas.microsoft.com/office/drawing/2014/main" id="{48C9F9AC-FF55-4E72-9915-ACA228CA757C}"/>
                  </a:ext>
                </a:extLst>
              </p:cNvPr>
              <p:cNvSpPr/>
              <p:nvPr/>
            </p:nvSpPr>
            <p:spPr>
              <a:xfrm>
                <a:off x="845582" y="4473660"/>
                <a:ext cx="438279" cy="4382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fr-FR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2014</a:t>
                </a:r>
                <a:endParaRPr lang="fr-FR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39" name="Zone de texte 60">
              <a:extLst>
                <a:ext uri="{FF2B5EF4-FFF2-40B4-BE49-F238E27FC236}">
                  <a16:creationId xmlns="" xmlns:a16="http://schemas.microsoft.com/office/drawing/2014/main" id="{A6E28C73-4CCB-4BDB-82CA-BEE3A58D33D9}"/>
                </a:ext>
              </a:extLst>
            </p:cNvPr>
            <p:cNvSpPr txBox="1"/>
            <p:nvPr/>
          </p:nvSpPr>
          <p:spPr>
            <a:xfrm>
              <a:off x="498277" y="3841444"/>
              <a:ext cx="1144094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Nouveaux objectifs pour 2030 (40/27/27) </a:t>
              </a:r>
              <a:r>
                <a:rPr lang="fr-FR" sz="10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(2)</a:t>
              </a:r>
              <a:endParaRPr lang="fr-FR" sz="10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2" name="Jalon 1" title="Jalon 1">
            <a:extLst>
              <a:ext uri="{FF2B5EF4-FFF2-40B4-BE49-F238E27FC236}">
                <a16:creationId xmlns="" xmlns:a16="http://schemas.microsoft.com/office/drawing/2014/main" id="{5986526B-4004-4437-80A5-731803EA26FF}"/>
              </a:ext>
            </a:extLst>
          </p:cNvPr>
          <p:cNvGrpSpPr/>
          <p:nvPr/>
        </p:nvGrpSpPr>
        <p:grpSpPr>
          <a:xfrm>
            <a:off x="3750938" y="1438210"/>
            <a:ext cx="1482610" cy="1703700"/>
            <a:chOff x="333685" y="3735872"/>
            <a:chExt cx="1482610" cy="1703700"/>
          </a:xfrm>
        </p:grpSpPr>
        <p:grpSp>
          <p:nvGrpSpPr>
            <p:cNvPr id="43" name="Groupe 42">
              <a:extLst>
                <a:ext uri="{FF2B5EF4-FFF2-40B4-BE49-F238E27FC236}">
                  <a16:creationId xmlns="" xmlns:a16="http://schemas.microsoft.com/office/drawing/2014/main" id="{16F8FB82-C19A-4CC1-B5D0-96B0BA5F3060}"/>
                </a:ext>
              </a:extLst>
            </p:cNvPr>
            <p:cNvGrpSpPr/>
            <p:nvPr/>
          </p:nvGrpSpPr>
          <p:grpSpPr>
            <a:xfrm>
              <a:off x="832348" y="4392862"/>
              <a:ext cx="470255" cy="1046710"/>
              <a:chOff x="832348" y="4392862"/>
              <a:chExt cx="470255" cy="1046710"/>
            </a:xfrm>
          </p:grpSpPr>
          <p:sp>
            <p:nvSpPr>
              <p:cNvPr id="45" name="Flèche : Vers le bas 1" title="Flèche de jalon">
                <a:extLst>
                  <a:ext uri="{FF2B5EF4-FFF2-40B4-BE49-F238E27FC236}">
                    <a16:creationId xmlns="" xmlns:a16="http://schemas.microsoft.com/office/drawing/2014/main" id="{EF2BC525-2854-422B-845A-7B95FE2796BD}"/>
                  </a:ext>
                </a:extLst>
              </p:cNvPr>
              <p:cNvSpPr/>
              <p:nvPr/>
            </p:nvSpPr>
            <p:spPr>
              <a:xfrm>
                <a:off x="832348" y="4392862"/>
                <a:ext cx="470255" cy="104671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6" name="Ovale 2" title="Numéro du jalon">
                <a:extLst>
                  <a:ext uri="{FF2B5EF4-FFF2-40B4-BE49-F238E27FC236}">
                    <a16:creationId xmlns="" xmlns:a16="http://schemas.microsoft.com/office/drawing/2014/main" id="{48C9F9AC-FF55-4E72-9915-ACA228CA757C}"/>
                  </a:ext>
                </a:extLst>
              </p:cNvPr>
              <p:cNvSpPr/>
              <p:nvPr/>
            </p:nvSpPr>
            <p:spPr>
              <a:xfrm>
                <a:off x="845582" y="4473660"/>
                <a:ext cx="438279" cy="4382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fr-FR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2020</a:t>
                </a:r>
                <a:endParaRPr lang="fr-FR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44" name="Zone de texte 60">
              <a:extLst>
                <a:ext uri="{FF2B5EF4-FFF2-40B4-BE49-F238E27FC236}">
                  <a16:creationId xmlns="" xmlns:a16="http://schemas.microsoft.com/office/drawing/2014/main" id="{A6E28C73-4CCB-4BDB-82CA-BEE3A58D33D9}"/>
                </a:ext>
              </a:extLst>
            </p:cNvPr>
            <p:cNvSpPr txBox="1"/>
            <p:nvPr/>
          </p:nvSpPr>
          <p:spPr>
            <a:xfrm>
              <a:off x="333685" y="3735872"/>
              <a:ext cx="1482610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Déclaration urgence climatique  &amp;</a:t>
              </a:r>
            </a:p>
            <a:p>
              <a:pPr algn="ctr" rtl="0"/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Loi européenne sur le climat </a:t>
              </a:r>
              <a:r>
                <a:rPr lang="fr-FR" sz="10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(3)</a:t>
              </a:r>
              <a:endParaRPr lang="fr-FR" sz="10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1" name="Jalon 2" title="Jalon 2">
            <a:extLst>
              <a:ext uri="{FF2B5EF4-FFF2-40B4-BE49-F238E27FC236}">
                <a16:creationId xmlns="" xmlns:a16="http://schemas.microsoft.com/office/drawing/2014/main" id="{2AEC5DB5-2EFC-41F3-8029-7EE36BB08AF9}"/>
              </a:ext>
            </a:extLst>
          </p:cNvPr>
          <p:cNvGrpSpPr/>
          <p:nvPr/>
        </p:nvGrpSpPr>
        <p:grpSpPr>
          <a:xfrm rot="10800000">
            <a:off x="5963375" y="3567971"/>
            <a:ext cx="1302989" cy="1601969"/>
            <a:chOff x="1076675" y="1654202"/>
            <a:chExt cx="1302989" cy="1601969"/>
          </a:xfrm>
        </p:grpSpPr>
        <p:sp>
          <p:nvSpPr>
            <p:cNvPr id="52" name="Flèche : Vers le bas 112" title="Flèche haute de jalon">
              <a:extLst>
                <a:ext uri="{FF2B5EF4-FFF2-40B4-BE49-F238E27FC236}">
                  <a16:creationId xmlns="" xmlns:a16="http://schemas.microsoft.com/office/drawing/2014/main" id="{64FA0107-4988-4579-A5AC-40B595D901B9}"/>
                </a:ext>
              </a:extLst>
            </p:cNvPr>
            <p:cNvSpPr/>
            <p:nvPr/>
          </p:nvSpPr>
          <p:spPr>
            <a:xfrm>
              <a:off x="1479743" y="1902398"/>
              <a:ext cx="470255" cy="1353773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F8C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53" name="Ovale 113" title="Numéro du jalon">
              <a:extLst>
                <a:ext uri="{FF2B5EF4-FFF2-40B4-BE49-F238E27FC236}">
                  <a16:creationId xmlns="" xmlns:a16="http://schemas.microsoft.com/office/drawing/2014/main" id="{1A9A1384-BB26-4C08-8F02-CABB6507B872}"/>
                </a:ext>
              </a:extLst>
            </p:cNvPr>
            <p:cNvSpPr/>
            <p:nvPr/>
          </p:nvSpPr>
          <p:spPr>
            <a:xfrm rot="10800000">
              <a:off x="1500525" y="2020398"/>
              <a:ext cx="425171" cy="42543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2030</a:t>
              </a:r>
              <a:endParaRPr lang="fr-FR" sz="1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4" name="Zone de texte 115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 rot="10800000">
              <a:off x="1076675" y="1654202"/>
              <a:ext cx="1302989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fr-FR" sz="1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Atteinte des ODD</a:t>
              </a:r>
              <a:endParaRPr lang="fr-FR" sz="10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5" name="Jalon 1" title="Jalon 1">
            <a:extLst>
              <a:ext uri="{FF2B5EF4-FFF2-40B4-BE49-F238E27FC236}">
                <a16:creationId xmlns="" xmlns:a16="http://schemas.microsoft.com/office/drawing/2014/main" id="{5986526B-4004-4437-80A5-731803EA26FF}"/>
              </a:ext>
            </a:extLst>
          </p:cNvPr>
          <p:cNvGrpSpPr/>
          <p:nvPr/>
        </p:nvGrpSpPr>
        <p:grpSpPr>
          <a:xfrm>
            <a:off x="5960060" y="1575370"/>
            <a:ext cx="1322300" cy="1566540"/>
            <a:chOff x="406837" y="3873032"/>
            <a:chExt cx="1322300" cy="1566540"/>
          </a:xfrm>
        </p:grpSpPr>
        <p:grpSp>
          <p:nvGrpSpPr>
            <p:cNvPr id="56" name="Groupe 55">
              <a:extLst>
                <a:ext uri="{FF2B5EF4-FFF2-40B4-BE49-F238E27FC236}">
                  <a16:creationId xmlns="" xmlns:a16="http://schemas.microsoft.com/office/drawing/2014/main" id="{16F8FB82-C19A-4CC1-B5D0-96B0BA5F3060}"/>
                </a:ext>
              </a:extLst>
            </p:cNvPr>
            <p:cNvGrpSpPr/>
            <p:nvPr/>
          </p:nvGrpSpPr>
          <p:grpSpPr>
            <a:xfrm>
              <a:off x="832348" y="4392862"/>
              <a:ext cx="470255" cy="1046710"/>
              <a:chOff x="832348" y="4392862"/>
              <a:chExt cx="470255" cy="1046710"/>
            </a:xfrm>
          </p:grpSpPr>
          <p:sp>
            <p:nvSpPr>
              <p:cNvPr id="58" name="Flèche : Vers le bas 1" title="Flèche de jalon">
                <a:extLst>
                  <a:ext uri="{FF2B5EF4-FFF2-40B4-BE49-F238E27FC236}">
                    <a16:creationId xmlns="" xmlns:a16="http://schemas.microsoft.com/office/drawing/2014/main" id="{EF2BC525-2854-422B-845A-7B95FE2796BD}"/>
                  </a:ext>
                </a:extLst>
              </p:cNvPr>
              <p:cNvSpPr/>
              <p:nvPr/>
            </p:nvSpPr>
            <p:spPr>
              <a:xfrm>
                <a:off x="832348" y="4392862"/>
                <a:ext cx="470255" cy="104671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9" name="Ovale 2" title="Numéro du jalon">
                <a:extLst>
                  <a:ext uri="{FF2B5EF4-FFF2-40B4-BE49-F238E27FC236}">
                    <a16:creationId xmlns="" xmlns:a16="http://schemas.microsoft.com/office/drawing/2014/main" id="{48C9F9AC-FF55-4E72-9915-ACA228CA757C}"/>
                  </a:ext>
                </a:extLst>
              </p:cNvPr>
              <p:cNvSpPr/>
              <p:nvPr/>
            </p:nvSpPr>
            <p:spPr>
              <a:xfrm>
                <a:off x="845582" y="4473660"/>
                <a:ext cx="438279" cy="438279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fr-FR" sz="1000" b="1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2030</a:t>
                </a:r>
                <a:endPara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57" name="Zone de texte 60">
              <a:extLst>
                <a:ext uri="{FF2B5EF4-FFF2-40B4-BE49-F238E27FC236}">
                  <a16:creationId xmlns="" xmlns:a16="http://schemas.microsoft.com/office/drawing/2014/main" id="{A6E28C73-4CCB-4BDB-82CA-BEE3A58D33D9}"/>
                </a:ext>
              </a:extLst>
            </p:cNvPr>
            <p:cNvSpPr txBox="1"/>
            <p:nvPr/>
          </p:nvSpPr>
          <p:spPr>
            <a:xfrm>
              <a:off x="406837" y="3873032"/>
              <a:ext cx="1322300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fr-FR" sz="1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Atteinte de l’objectif intermédiaire :</a:t>
              </a:r>
            </a:p>
            <a:p>
              <a:pPr algn="ctr" rtl="0"/>
              <a:r>
                <a:rPr lang="fr-FR" sz="1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-55% CO</a:t>
              </a:r>
              <a:r>
                <a:rPr lang="fr-FR" sz="1000" b="1" baseline="-25000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lang="fr-FR" sz="1000" b="1" baseline="-25000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0" name="Jalon 1" title="Jalon 1">
            <a:extLst>
              <a:ext uri="{FF2B5EF4-FFF2-40B4-BE49-F238E27FC236}">
                <a16:creationId xmlns="" xmlns:a16="http://schemas.microsoft.com/office/drawing/2014/main" id="{5986526B-4004-4437-80A5-731803EA26FF}"/>
              </a:ext>
            </a:extLst>
          </p:cNvPr>
          <p:cNvGrpSpPr/>
          <p:nvPr/>
        </p:nvGrpSpPr>
        <p:grpSpPr>
          <a:xfrm>
            <a:off x="10057924" y="1575370"/>
            <a:ext cx="1322300" cy="1566540"/>
            <a:chOff x="379405" y="3873032"/>
            <a:chExt cx="1322300" cy="1566540"/>
          </a:xfrm>
        </p:grpSpPr>
        <p:grpSp>
          <p:nvGrpSpPr>
            <p:cNvPr id="61" name="Groupe 60">
              <a:extLst>
                <a:ext uri="{FF2B5EF4-FFF2-40B4-BE49-F238E27FC236}">
                  <a16:creationId xmlns="" xmlns:a16="http://schemas.microsoft.com/office/drawing/2014/main" id="{16F8FB82-C19A-4CC1-B5D0-96B0BA5F3060}"/>
                </a:ext>
              </a:extLst>
            </p:cNvPr>
            <p:cNvGrpSpPr/>
            <p:nvPr/>
          </p:nvGrpSpPr>
          <p:grpSpPr>
            <a:xfrm>
              <a:off x="832348" y="4392862"/>
              <a:ext cx="470255" cy="1046710"/>
              <a:chOff x="832348" y="4392862"/>
              <a:chExt cx="470255" cy="1046710"/>
            </a:xfrm>
          </p:grpSpPr>
          <p:sp>
            <p:nvSpPr>
              <p:cNvPr id="63" name="Flèche : Vers le bas 1" title="Flèche de jalon">
                <a:extLst>
                  <a:ext uri="{FF2B5EF4-FFF2-40B4-BE49-F238E27FC236}">
                    <a16:creationId xmlns="" xmlns:a16="http://schemas.microsoft.com/office/drawing/2014/main" id="{EF2BC525-2854-422B-845A-7B95FE2796BD}"/>
                  </a:ext>
                </a:extLst>
              </p:cNvPr>
              <p:cNvSpPr/>
              <p:nvPr/>
            </p:nvSpPr>
            <p:spPr>
              <a:xfrm>
                <a:off x="832348" y="4392862"/>
                <a:ext cx="470255" cy="104671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" name="Ovale 2" title="Numéro du jalon">
                <a:extLst>
                  <a:ext uri="{FF2B5EF4-FFF2-40B4-BE49-F238E27FC236}">
                    <a16:creationId xmlns="" xmlns:a16="http://schemas.microsoft.com/office/drawing/2014/main" id="{48C9F9AC-FF55-4E72-9915-ACA228CA757C}"/>
                  </a:ext>
                </a:extLst>
              </p:cNvPr>
              <p:cNvSpPr/>
              <p:nvPr/>
            </p:nvSpPr>
            <p:spPr>
              <a:xfrm>
                <a:off x="845582" y="4473660"/>
                <a:ext cx="438279" cy="438279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fr-FR" sz="1000" b="1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2050</a:t>
                </a:r>
                <a:endPara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62" name="Zone de texte 60">
              <a:extLst>
                <a:ext uri="{FF2B5EF4-FFF2-40B4-BE49-F238E27FC236}">
                  <a16:creationId xmlns="" xmlns:a16="http://schemas.microsoft.com/office/drawing/2014/main" id="{A6E28C73-4CCB-4BDB-82CA-BEE3A58D33D9}"/>
                </a:ext>
              </a:extLst>
            </p:cNvPr>
            <p:cNvSpPr txBox="1"/>
            <p:nvPr/>
          </p:nvSpPr>
          <p:spPr>
            <a:xfrm>
              <a:off x="379405" y="3873032"/>
              <a:ext cx="1322300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fr-FR" sz="1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Atteinte de l’objectif :</a:t>
              </a:r>
            </a:p>
            <a:p>
              <a:pPr algn="ctr" rtl="0"/>
              <a:r>
                <a:rPr lang="fr-FR" sz="1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Etats climatiquement neutres</a:t>
              </a:r>
              <a:endParaRPr lang="fr-FR" sz="1000" b="1" baseline="-25000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65" name="Flèche : Vers le bas 1" title="Flèche de jalon">
            <a:extLst>
              <a:ext uri="{FF2B5EF4-FFF2-40B4-BE49-F238E27FC236}">
                <a16:creationId xmlns="" xmlns:a16="http://schemas.microsoft.com/office/drawing/2014/main" id="{EF2BC525-2854-422B-845A-7B95FE2796BD}"/>
              </a:ext>
            </a:extLst>
          </p:cNvPr>
          <p:cNvSpPr/>
          <p:nvPr/>
        </p:nvSpPr>
        <p:spPr>
          <a:xfrm>
            <a:off x="1331442" y="6313810"/>
            <a:ext cx="235127" cy="349686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F8C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66" name="Zone de texte 60">
            <a:extLst>
              <a:ext uri="{FF2B5EF4-FFF2-40B4-BE49-F238E27FC236}">
                <a16:creationId xmlns="" xmlns:a16="http://schemas.microsoft.com/office/drawing/2014/main" id="{A6E28C73-4CCB-4BDB-82CA-BEE3A58D33D9}"/>
              </a:ext>
            </a:extLst>
          </p:cNvPr>
          <p:cNvSpPr txBox="1"/>
          <p:nvPr/>
        </p:nvSpPr>
        <p:spPr>
          <a:xfrm>
            <a:off x="1653407" y="6411709"/>
            <a:ext cx="55747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Monde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4" name="Connecteur droit avec flèche 3">
            <a:extLst>
              <a:ext uri="{FF2B5EF4-FFF2-40B4-BE49-F238E27FC236}">
                <a16:creationId xmlns="" xmlns:a16="http://schemas.microsoft.com/office/drawing/2014/main" id="{D8436AB7-777F-4E2A-9443-A66E25822F8A}"/>
              </a:ext>
            </a:extLst>
          </p:cNvPr>
          <p:cNvCxnSpPr>
            <a:cxnSpLocks/>
          </p:cNvCxnSpPr>
          <p:nvPr/>
        </p:nvCxnSpPr>
        <p:spPr>
          <a:xfrm>
            <a:off x="0" y="3346978"/>
            <a:ext cx="1125550" cy="0"/>
          </a:xfrm>
          <a:prstGeom prst="straightConnector1">
            <a:avLst/>
          </a:prstGeom>
          <a:ln w="317500">
            <a:solidFill>
              <a:srgbClr val="31CD44"/>
            </a:solidFill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906881" y="3207857"/>
            <a:ext cx="714497" cy="0"/>
          </a:xfrm>
          <a:prstGeom prst="line">
            <a:avLst/>
          </a:prstGeom>
          <a:ln w="38100" cap="sq">
            <a:solidFill>
              <a:srgbClr val="31CD4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906881" y="3487499"/>
            <a:ext cx="714497" cy="0"/>
          </a:xfrm>
          <a:prstGeom prst="line">
            <a:avLst/>
          </a:prstGeom>
          <a:ln w="38100" cap="sq">
            <a:solidFill>
              <a:srgbClr val="31CD4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Jalon 2" title="Jalon 2">
            <a:extLst>
              <a:ext uri="{FF2B5EF4-FFF2-40B4-BE49-F238E27FC236}">
                <a16:creationId xmlns="" xmlns:a16="http://schemas.microsoft.com/office/drawing/2014/main" id="{2AEC5DB5-2EFC-41F3-8029-7EE36BB08AF9}"/>
              </a:ext>
            </a:extLst>
          </p:cNvPr>
          <p:cNvGrpSpPr/>
          <p:nvPr/>
        </p:nvGrpSpPr>
        <p:grpSpPr>
          <a:xfrm rot="10800000">
            <a:off x="140302" y="3570052"/>
            <a:ext cx="1654174" cy="1884739"/>
            <a:chOff x="822103" y="1010295"/>
            <a:chExt cx="1654174" cy="1884739"/>
          </a:xfrm>
        </p:grpSpPr>
        <p:sp>
          <p:nvSpPr>
            <p:cNvPr id="82" name="Flèche : Vers le bas 112" title="Flèche haute de jalon">
              <a:extLst>
                <a:ext uri="{FF2B5EF4-FFF2-40B4-BE49-F238E27FC236}">
                  <a16:creationId xmlns="" xmlns:a16="http://schemas.microsoft.com/office/drawing/2014/main" id="{64FA0107-4988-4579-A5AC-40B595D901B9}"/>
                </a:ext>
              </a:extLst>
            </p:cNvPr>
            <p:cNvSpPr/>
            <p:nvPr/>
          </p:nvSpPr>
          <p:spPr>
            <a:xfrm>
              <a:off x="1479746" y="1543342"/>
              <a:ext cx="470255" cy="1351692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F8C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83" name="Ovale 113" title="Numéro du jalon">
              <a:extLst>
                <a:ext uri="{FF2B5EF4-FFF2-40B4-BE49-F238E27FC236}">
                  <a16:creationId xmlns="" xmlns:a16="http://schemas.microsoft.com/office/drawing/2014/main" id="{1A9A1384-BB26-4C08-8F02-CABB6507B872}"/>
                </a:ext>
              </a:extLst>
            </p:cNvPr>
            <p:cNvSpPr/>
            <p:nvPr/>
          </p:nvSpPr>
          <p:spPr>
            <a:xfrm rot="10800000">
              <a:off x="1500525" y="1663005"/>
              <a:ext cx="425171" cy="4254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1992</a:t>
              </a:r>
              <a:endPara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4" name="Zone de texte 115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 rot="10800000">
              <a:off x="822103" y="1010295"/>
              <a:ext cx="1654174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RIO : Conférence de l’ONU sur l’environnement et le développement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291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de la diapositive">
            <a:extLst>
              <a:ext uri="{FF2B5EF4-FFF2-40B4-BE49-F238E27FC236}">
                <a16:creationId xmlns="" xmlns:a16="http://schemas.microsoft.com/office/drawing/2014/main" id="{82336B3C-0982-49C2-85B3-D4D69E43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149190"/>
            <a:ext cx="11340000" cy="540000"/>
          </a:xfrm>
        </p:spPr>
        <p:txBody>
          <a:bodyPr rtlCol="0">
            <a:normAutofit/>
          </a:bodyPr>
          <a:lstStyle/>
          <a:p>
            <a:r>
              <a:rPr lang="fr-FR" sz="2000" b="1" dirty="0" smtClean="0">
                <a:latin typeface="Century Gothic" panose="020B0502020202020204" pitchFamily="34" charset="0"/>
              </a:rPr>
              <a:t>Convention des Maires / POLLEC</a:t>
            </a:r>
            <a:endParaRPr lang="fr-FR" sz="2000" b="1" dirty="0">
              <a:latin typeface="Century Gothic" panose="020B0502020202020204" pitchFamily="34" charset="0"/>
            </a:endParaRPr>
          </a:p>
        </p:txBody>
      </p:sp>
      <p:sp>
        <p:nvSpPr>
          <p:cNvPr id="165" name="Flèche : Vers le bas 1" title="Flèche de jalon">
            <a:extLst>
              <a:ext uri="{FF2B5EF4-FFF2-40B4-BE49-F238E27FC236}">
                <a16:creationId xmlns="" xmlns:a16="http://schemas.microsoft.com/office/drawing/2014/main" id="{EF2BC525-2854-422B-845A-7B95FE2796BD}"/>
              </a:ext>
            </a:extLst>
          </p:cNvPr>
          <p:cNvSpPr/>
          <p:nvPr/>
        </p:nvSpPr>
        <p:spPr>
          <a:xfrm>
            <a:off x="365164" y="6313810"/>
            <a:ext cx="235127" cy="349686"/>
          </a:xfrm>
          <a:prstGeom prst="downArrow">
            <a:avLst>
              <a:gd name="adj1" fmla="val 10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70" name="Zone de texte 60">
            <a:extLst>
              <a:ext uri="{FF2B5EF4-FFF2-40B4-BE49-F238E27FC236}">
                <a16:creationId xmlns="" xmlns:a16="http://schemas.microsoft.com/office/drawing/2014/main" id="{A6E28C73-4CCB-4BDB-82CA-BEE3A58D33D9}"/>
              </a:ext>
            </a:extLst>
          </p:cNvPr>
          <p:cNvSpPr txBox="1"/>
          <p:nvPr/>
        </p:nvSpPr>
        <p:spPr>
          <a:xfrm>
            <a:off x="687129" y="6411709"/>
            <a:ext cx="55747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Europe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74" name="Jalon 2" title="Jalon 2">
            <a:extLst>
              <a:ext uri="{FF2B5EF4-FFF2-40B4-BE49-F238E27FC236}">
                <a16:creationId xmlns="" xmlns:a16="http://schemas.microsoft.com/office/drawing/2014/main" id="{2AEC5DB5-2EFC-41F3-8029-7EE36BB08AF9}"/>
              </a:ext>
            </a:extLst>
          </p:cNvPr>
          <p:cNvGrpSpPr/>
          <p:nvPr/>
        </p:nvGrpSpPr>
        <p:grpSpPr>
          <a:xfrm rot="10800000">
            <a:off x="1878681" y="3570052"/>
            <a:ext cx="997996" cy="1914035"/>
            <a:chOff x="1479746" y="980999"/>
            <a:chExt cx="997996" cy="1914035"/>
          </a:xfrm>
        </p:grpSpPr>
        <p:sp>
          <p:nvSpPr>
            <p:cNvPr id="175" name="Flèche : Vers le bas 112" title="Flèche haute de jalon">
              <a:extLst>
                <a:ext uri="{FF2B5EF4-FFF2-40B4-BE49-F238E27FC236}">
                  <a16:creationId xmlns="" xmlns:a16="http://schemas.microsoft.com/office/drawing/2014/main" id="{64FA0107-4988-4579-A5AC-40B595D901B9}"/>
                </a:ext>
              </a:extLst>
            </p:cNvPr>
            <p:cNvSpPr/>
            <p:nvPr/>
          </p:nvSpPr>
          <p:spPr>
            <a:xfrm>
              <a:off x="1479746" y="1543342"/>
              <a:ext cx="470255" cy="1351692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A66B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76" name="Ovale 113" title="Numéro du jalon">
              <a:extLst>
                <a:ext uri="{FF2B5EF4-FFF2-40B4-BE49-F238E27FC236}">
                  <a16:creationId xmlns="" xmlns:a16="http://schemas.microsoft.com/office/drawing/2014/main" id="{1A9A1384-BB26-4C08-8F02-CABB6507B872}"/>
                </a:ext>
              </a:extLst>
            </p:cNvPr>
            <p:cNvSpPr/>
            <p:nvPr/>
          </p:nvSpPr>
          <p:spPr>
            <a:xfrm rot="10800000">
              <a:off x="1500525" y="1663005"/>
              <a:ext cx="425171" cy="4254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20??</a:t>
              </a:r>
              <a:endPara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82" name="Zone de texte 115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 rot="10800000">
              <a:off x="1519944" y="980999"/>
              <a:ext cx="957798" cy="46166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POLLEC 1</a:t>
              </a:r>
            </a:p>
            <a:p>
              <a:pPr algn="r"/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 objectifs 3x20 en 2020</a:t>
              </a: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8564676" y="5168652"/>
            <a:ext cx="33133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(5)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Initiative </a:t>
            </a:r>
            <a:r>
              <a:rPr lang="fr-BE" sz="1000" dirty="0" smtClean="0">
                <a:latin typeface="Century Gothic" panose="020B0502020202020204" pitchFamily="34" charset="0"/>
              </a:rPr>
              <a:t>au départ européenne, devenue mondiale, qui </a:t>
            </a:r>
            <a:r>
              <a:rPr lang="fr-BE" sz="1000" dirty="0">
                <a:latin typeface="Century Gothic" panose="020B0502020202020204" pitchFamily="34" charset="0"/>
              </a:rPr>
              <a:t>rassemble les collectivités locales et </a:t>
            </a:r>
            <a:r>
              <a:rPr lang="fr-BE" sz="1000" dirty="0" smtClean="0">
                <a:latin typeface="Century Gothic" panose="020B0502020202020204" pitchFamily="34" charset="0"/>
              </a:rPr>
              <a:t>régionales désireuses </a:t>
            </a:r>
            <a:r>
              <a:rPr lang="fr-BE" sz="1000" dirty="0">
                <a:latin typeface="Century Gothic" panose="020B0502020202020204" pitchFamily="34" charset="0"/>
              </a:rPr>
              <a:t>de lutter contre le changement climatique et de mettre en œuvre des politiques énergétiques </a:t>
            </a:r>
            <a:r>
              <a:rPr lang="fr-BE" sz="1000" dirty="0" smtClean="0">
                <a:latin typeface="Century Gothic" panose="020B0502020202020204" pitchFamily="34" charset="0"/>
              </a:rPr>
              <a:t>durables en vue d’atteindre </a:t>
            </a:r>
            <a:r>
              <a:rPr lang="fr-BE" sz="1000" dirty="0">
                <a:latin typeface="Century Gothic" panose="020B0502020202020204" pitchFamily="34" charset="0"/>
              </a:rPr>
              <a:t>et de </a:t>
            </a:r>
            <a:r>
              <a:rPr lang="fr-BE" sz="1000" dirty="0" smtClean="0">
                <a:latin typeface="Century Gothic" panose="020B0502020202020204" pitchFamily="34" charset="0"/>
              </a:rPr>
              <a:t>dépasser les </a:t>
            </a:r>
            <a:r>
              <a:rPr lang="fr-BE" sz="1000" dirty="0">
                <a:latin typeface="Century Gothic" panose="020B0502020202020204" pitchFamily="34" charset="0"/>
              </a:rPr>
              <a:t>objectifs </a:t>
            </a:r>
            <a:r>
              <a:rPr lang="fr-BE" sz="1000" dirty="0" smtClean="0">
                <a:latin typeface="Century Gothic" panose="020B0502020202020204" pitchFamily="34" charset="0"/>
              </a:rPr>
              <a:t>européens</a:t>
            </a:r>
          </a:p>
          <a:p>
            <a:endParaRPr lang="fr-BE" sz="1000" dirty="0" smtClean="0">
              <a:latin typeface="Century Gothic" panose="020B0502020202020204" pitchFamily="34" charset="0"/>
            </a:endParaRPr>
          </a:p>
          <a:p>
            <a:r>
              <a:rPr lang="fr-FR" sz="10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(6) </a:t>
            </a:r>
            <a:r>
              <a:rPr lang="fr-BE" sz="1000" dirty="0" smtClean="0">
                <a:latin typeface="Century Gothic" panose="020B0502020202020204" pitchFamily="34" charset="0"/>
              </a:rPr>
              <a:t>Quid de l’adaptation des objectifs POLLEC au nouvel objectif intermédiaire européen?</a:t>
            </a:r>
          </a:p>
        </p:txBody>
      </p:sp>
      <p:grpSp>
        <p:nvGrpSpPr>
          <p:cNvPr id="51" name="Jalon 2" title="Jalon 2">
            <a:extLst>
              <a:ext uri="{FF2B5EF4-FFF2-40B4-BE49-F238E27FC236}">
                <a16:creationId xmlns="" xmlns:a16="http://schemas.microsoft.com/office/drawing/2014/main" id="{2AEC5DB5-2EFC-41F3-8029-7EE36BB08AF9}"/>
              </a:ext>
            </a:extLst>
          </p:cNvPr>
          <p:cNvGrpSpPr/>
          <p:nvPr/>
        </p:nvGrpSpPr>
        <p:grpSpPr>
          <a:xfrm rot="10800000">
            <a:off x="6009607" y="3567971"/>
            <a:ext cx="1245052" cy="1812420"/>
            <a:chOff x="1088891" y="1443751"/>
            <a:chExt cx="1245052" cy="1812420"/>
          </a:xfrm>
        </p:grpSpPr>
        <p:sp>
          <p:nvSpPr>
            <p:cNvPr id="52" name="Flèche : Vers le bas 112" title="Flèche haute de jalon">
              <a:extLst>
                <a:ext uri="{FF2B5EF4-FFF2-40B4-BE49-F238E27FC236}">
                  <a16:creationId xmlns="" xmlns:a16="http://schemas.microsoft.com/office/drawing/2014/main" id="{64FA0107-4988-4579-A5AC-40B595D901B9}"/>
                </a:ext>
              </a:extLst>
            </p:cNvPr>
            <p:cNvSpPr/>
            <p:nvPr/>
          </p:nvSpPr>
          <p:spPr>
            <a:xfrm>
              <a:off x="1479743" y="1902398"/>
              <a:ext cx="470255" cy="1353773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A66B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53" name="Ovale 113" title="Numéro du jalon">
              <a:extLst>
                <a:ext uri="{FF2B5EF4-FFF2-40B4-BE49-F238E27FC236}">
                  <a16:creationId xmlns="" xmlns:a16="http://schemas.microsoft.com/office/drawing/2014/main" id="{1A9A1384-BB26-4C08-8F02-CABB6507B872}"/>
                </a:ext>
              </a:extLst>
            </p:cNvPr>
            <p:cNvSpPr/>
            <p:nvPr/>
          </p:nvSpPr>
          <p:spPr>
            <a:xfrm rot="10800000">
              <a:off x="1500525" y="2020398"/>
              <a:ext cx="425171" cy="42543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2030</a:t>
              </a:r>
              <a:endParaRPr lang="fr-FR" sz="1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4" name="Zone de texte 115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 rot="10800000">
              <a:off x="1088891" y="1443751"/>
              <a:ext cx="124505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Atteinte des objectifs 2030 </a:t>
              </a:r>
              <a:r>
                <a:rPr lang="fr-FR" sz="10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(6)</a:t>
              </a:r>
              <a:endParaRPr lang="fr-FR" sz="1000" b="1" dirty="0" smtClean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5" name="Jalon 1" title="Jalon 1">
            <a:extLst>
              <a:ext uri="{FF2B5EF4-FFF2-40B4-BE49-F238E27FC236}">
                <a16:creationId xmlns="" xmlns:a16="http://schemas.microsoft.com/office/drawing/2014/main" id="{5986526B-4004-4437-80A5-731803EA26FF}"/>
              </a:ext>
            </a:extLst>
          </p:cNvPr>
          <p:cNvGrpSpPr/>
          <p:nvPr/>
        </p:nvGrpSpPr>
        <p:grpSpPr>
          <a:xfrm>
            <a:off x="5960571" y="1575370"/>
            <a:ext cx="1322300" cy="1566540"/>
            <a:chOff x="406837" y="3873032"/>
            <a:chExt cx="1322300" cy="1566540"/>
          </a:xfrm>
        </p:grpSpPr>
        <p:grpSp>
          <p:nvGrpSpPr>
            <p:cNvPr id="56" name="Groupe 55">
              <a:extLst>
                <a:ext uri="{FF2B5EF4-FFF2-40B4-BE49-F238E27FC236}">
                  <a16:creationId xmlns="" xmlns:a16="http://schemas.microsoft.com/office/drawing/2014/main" id="{16F8FB82-C19A-4CC1-B5D0-96B0BA5F3060}"/>
                </a:ext>
              </a:extLst>
            </p:cNvPr>
            <p:cNvGrpSpPr/>
            <p:nvPr/>
          </p:nvGrpSpPr>
          <p:grpSpPr>
            <a:xfrm>
              <a:off x="832348" y="4392862"/>
              <a:ext cx="470255" cy="1046710"/>
              <a:chOff x="832348" y="4392862"/>
              <a:chExt cx="470255" cy="1046710"/>
            </a:xfrm>
          </p:grpSpPr>
          <p:sp>
            <p:nvSpPr>
              <p:cNvPr id="58" name="Flèche : Vers le bas 1" title="Flèche de jalon">
                <a:extLst>
                  <a:ext uri="{FF2B5EF4-FFF2-40B4-BE49-F238E27FC236}">
                    <a16:creationId xmlns="" xmlns:a16="http://schemas.microsoft.com/office/drawing/2014/main" id="{EF2BC525-2854-422B-845A-7B95FE2796BD}"/>
                  </a:ext>
                </a:extLst>
              </p:cNvPr>
              <p:cNvSpPr/>
              <p:nvPr/>
            </p:nvSpPr>
            <p:spPr>
              <a:xfrm>
                <a:off x="832348" y="4392862"/>
                <a:ext cx="470255" cy="104671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9" name="Ovale 2" title="Numéro du jalon">
                <a:extLst>
                  <a:ext uri="{FF2B5EF4-FFF2-40B4-BE49-F238E27FC236}">
                    <a16:creationId xmlns="" xmlns:a16="http://schemas.microsoft.com/office/drawing/2014/main" id="{48C9F9AC-FF55-4E72-9915-ACA228CA757C}"/>
                  </a:ext>
                </a:extLst>
              </p:cNvPr>
              <p:cNvSpPr/>
              <p:nvPr/>
            </p:nvSpPr>
            <p:spPr>
              <a:xfrm>
                <a:off x="845582" y="4473660"/>
                <a:ext cx="438279" cy="438279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fr-FR" sz="1000" b="1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2030</a:t>
                </a:r>
                <a:endPara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57" name="Zone de texte 60">
              <a:extLst>
                <a:ext uri="{FF2B5EF4-FFF2-40B4-BE49-F238E27FC236}">
                  <a16:creationId xmlns="" xmlns:a16="http://schemas.microsoft.com/office/drawing/2014/main" id="{A6E28C73-4CCB-4BDB-82CA-BEE3A58D33D9}"/>
                </a:ext>
              </a:extLst>
            </p:cNvPr>
            <p:cNvSpPr txBox="1"/>
            <p:nvPr/>
          </p:nvSpPr>
          <p:spPr>
            <a:xfrm>
              <a:off x="406837" y="3873032"/>
              <a:ext cx="1322300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fr-FR" sz="1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Atteinte de l’objectif intermédiaire :</a:t>
              </a:r>
            </a:p>
            <a:p>
              <a:pPr algn="ctr" rtl="0"/>
              <a:r>
                <a:rPr lang="fr-FR" sz="1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-55% CO</a:t>
              </a:r>
              <a:r>
                <a:rPr lang="fr-FR" sz="1000" b="1" baseline="-25000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lang="fr-FR" sz="1000" b="1" baseline="-25000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0" name="Jalon 1" title="Jalon 1">
            <a:extLst>
              <a:ext uri="{FF2B5EF4-FFF2-40B4-BE49-F238E27FC236}">
                <a16:creationId xmlns="" xmlns:a16="http://schemas.microsoft.com/office/drawing/2014/main" id="{5986526B-4004-4437-80A5-731803EA26FF}"/>
              </a:ext>
            </a:extLst>
          </p:cNvPr>
          <p:cNvGrpSpPr/>
          <p:nvPr/>
        </p:nvGrpSpPr>
        <p:grpSpPr>
          <a:xfrm>
            <a:off x="10058435" y="1575370"/>
            <a:ext cx="1322300" cy="1566540"/>
            <a:chOff x="379405" y="3873032"/>
            <a:chExt cx="1322300" cy="1566540"/>
          </a:xfrm>
        </p:grpSpPr>
        <p:grpSp>
          <p:nvGrpSpPr>
            <p:cNvPr id="61" name="Groupe 60">
              <a:extLst>
                <a:ext uri="{FF2B5EF4-FFF2-40B4-BE49-F238E27FC236}">
                  <a16:creationId xmlns="" xmlns:a16="http://schemas.microsoft.com/office/drawing/2014/main" id="{16F8FB82-C19A-4CC1-B5D0-96B0BA5F3060}"/>
                </a:ext>
              </a:extLst>
            </p:cNvPr>
            <p:cNvGrpSpPr/>
            <p:nvPr/>
          </p:nvGrpSpPr>
          <p:grpSpPr>
            <a:xfrm>
              <a:off x="832348" y="4392862"/>
              <a:ext cx="470255" cy="1046710"/>
              <a:chOff x="832348" y="4392862"/>
              <a:chExt cx="470255" cy="1046710"/>
            </a:xfrm>
          </p:grpSpPr>
          <p:sp>
            <p:nvSpPr>
              <p:cNvPr id="63" name="Flèche : Vers le bas 1" title="Flèche de jalon">
                <a:extLst>
                  <a:ext uri="{FF2B5EF4-FFF2-40B4-BE49-F238E27FC236}">
                    <a16:creationId xmlns="" xmlns:a16="http://schemas.microsoft.com/office/drawing/2014/main" id="{EF2BC525-2854-422B-845A-7B95FE2796BD}"/>
                  </a:ext>
                </a:extLst>
              </p:cNvPr>
              <p:cNvSpPr/>
              <p:nvPr/>
            </p:nvSpPr>
            <p:spPr>
              <a:xfrm>
                <a:off x="832348" y="4392862"/>
                <a:ext cx="470255" cy="104671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" name="Ovale 2" title="Numéro du jalon">
                <a:extLst>
                  <a:ext uri="{FF2B5EF4-FFF2-40B4-BE49-F238E27FC236}">
                    <a16:creationId xmlns="" xmlns:a16="http://schemas.microsoft.com/office/drawing/2014/main" id="{48C9F9AC-FF55-4E72-9915-ACA228CA757C}"/>
                  </a:ext>
                </a:extLst>
              </p:cNvPr>
              <p:cNvSpPr/>
              <p:nvPr/>
            </p:nvSpPr>
            <p:spPr>
              <a:xfrm>
                <a:off x="845582" y="4473660"/>
                <a:ext cx="438279" cy="438279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fr-FR" sz="1000" b="1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2050</a:t>
                </a:r>
                <a:endPara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62" name="Zone de texte 60">
              <a:extLst>
                <a:ext uri="{FF2B5EF4-FFF2-40B4-BE49-F238E27FC236}">
                  <a16:creationId xmlns="" xmlns:a16="http://schemas.microsoft.com/office/drawing/2014/main" id="{A6E28C73-4CCB-4BDB-82CA-BEE3A58D33D9}"/>
                </a:ext>
              </a:extLst>
            </p:cNvPr>
            <p:cNvSpPr txBox="1"/>
            <p:nvPr/>
          </p:nvSpPr>
          <p:spPr>
            <a:xfrm>
              <a:off x="379405" y="3873032"/>
              <a:ext cx="1322300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fr-FR" sz="1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Atteinte de l’objectif :</a:t>
              </a:r>
            </a:p>
            <a:p>
              <a:pPr algn="ctr" rtl="0"/>
              <a:r>
                <a:rPr lang="fr-FR" sz="1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Etats climatiquement neutres</a:t>
              </a:r>
              <a:endParaRPr lang="fr-FR" sz="1000" b="1" baseline="-25000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65" name="Flèche : Vers le bas 1" title="Flèche de jalon">
            <a:extLst>
              <a:ext uri="{FF2B5EF4-FFF2-40B4-BE49-F238E27FC236}">
                <a16:creationId xmlns="" xmlns:a16="http://schemas.microsoft.com/office/drawing/2014/main" id="{EF2BC525-2854-422B-845A-7B95FE2796BD}"/>
              </a:ext>
            </a:extLst>
          </p:cNvPr>
          <p:cNvSpPr/>
          <p:nvPr/>
        </p:nvSpPr>
        <p:spPr>
          <a:xfrm>
            <a:off x="1322298" y="6313810"/>
            <a:ext cx="235127" cy="349686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A66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66" name="Zone de texte 60">
            <a:extLst>
              <a:ext uri="{FF2B5EF4-FFF2-40B4-BE49-F238E27FC236}">
                <a16:creationId xmlns="" xmlns:a16="http://schemas.microsoft.com/office/drawing/2014/main" id="{A6E28C73-4CCB-4BDB-82CA-BEE3A58D33D9}"/>
              </a:ext>
            </a:extLst>
          </p:cNvPr>
          <p:cNvSpPr txBox="1"/>
          <p:nvPr/>
        </p:nvSpPr>
        <p:spPr>
          <a:xfrm>
            <a:off x="1644263" y="6411709"/>
            <a:ext cx="128594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Région wallonne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7" name="Jalon 2" title="Jalon 2">
            <a:extLst>
              <a:ext uri="{FF2B5EF4-FFF2-40B4-BE49-F238E27FC236}">
                <a16:creationId xmlns="" xmlns:a16="http://schemas.microsoft.com/office/drawing/2014/main" id="{2AEC5DB5-2EFC-41F3-8029-7EE36BB08AF9}"/>
              </a:ext>
            </a:extLst>
          </p:cNvPr>
          <p:cNvGrpSpPr/>
          <p:nvPr/>
        </p:nvGrpSpPr>
        <p:grpSpPr>
          <a:xfrm rot="10800000">
            <a:off x="3134348" y="3570052"/>
            <a:ext cx="470255" cy="1351692"/>
            <a:chOff x="1479746" y="1543342"/>
            <a:chExt cx="470255" cy="1351692"/>
          </a:xfrm>
        </p:grpSpPr>
        <p:sp>
          <p:nvSpPr>
            <p:cNvPr id="68" name="Flèche : Vers le bas 112" title="Flèche haute de jalon">
              <a:extLst>
                <a:ext uri="{FF2B5EF4-FFF2-40B4-BE49-F238E27FC236}">
                  <a16:creationId xmlns="" xmlns:a16="http://schemas.microsoft.com/office/drawing/2014/main" id="{64FA0107-4988-4579-A5AC-40B595D901B9}"/>
                </a:ext>
              </a:extLst>
            </p:cNvPr>
            <p:cNvSpPr/>
            <p:nvPr/>
          </p:nvSpPr>
          <p:spPr>
            <a:xfrm>
              <a:off x="1479746" y="1543342"/>
              <a:ext cx="470255" cy="1351692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A66B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69" name="Ovale 113" title="Numéro du jalon">
              <a:extLst>
                <a:ext uri="{FF2B5EF4-FFF2-40B4-BE49-F238E27FC236}">
                  <a16:creationId xmlns="" xmlns:a16="http://schemas.microsoft.com/office/drawing/2014/main" id="{1A9A1384-BB26-4C08-8F02-CABB6507B872}"/>
                </a:ext>
              </a:extLst>
            </p:cNvPr>
            <p:cNvSpPr/>
            <p:nvPr/>
          </p:nvSpPr>
          <p:spPr>
            <a:xfrm rot="10800000">
              <a:off x="1500525" y="1663005"/>
              <a:ext cx="425171" cy="4254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2015</a:t>
              </a:r>
              <a:endPara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1" name="Jalon 2" title="Jalon 2">
            <a:extLst>
              <a:ext uri="{FF2B5EF4-FFF2-40B4-BE49-F238E27FC236}">
                <a16:creationId xmlns="" xmlns:a16="http://schemas.microsoft.com/office/drawing/2014/main" id="{2AEC5DB5-2EFC-41F3-8029-7EE36BB08AF9}"/>
              </a:ext>
            </a:extLst>
          </p:cNvPr>
          <p:cNvGrpSpPr/>
          <p:nvPr/>
        </p:nvGrpSpPr>
        <p:grpSpPr>
          <a:xfrm rot="10800000">
            <a:off x="3679612" y="3570052"/>
            <a:ext cx="470255" cy="1351692"/>
            <a:chOff x="1479746" y="1543342"/>
            <a:chExt cx="470255" cy="1351692"/>
          </a:xfrm>
        </p:grpSpPr>
        <p:sp>
          <p:nvSpPr>
            <p:cNvPr id="72" name="Flèche : Vers le bas 112" title="Flèche haute de jalon">
              <a:extLst>
                <a:ext uri="{FF2B5EF4-FFF2-40B4-BE49-F238E27FC236}">
                  <a16:creationId xmlns="" xmlns:a16="http://schemas.microsoft.com/office/drawing/2014/main" id="{64FA0107-4988-4579-A5AC-40B595D901B9}"/>
                </a:ext>
              </a:extLst>
            </p:cNvPr>
            <p:cNvSpPr/>
            <p:nvPr/>
          </p:nvSpPr>
          <p:spPr>
            <a:xfrm>
              <a:off x="1479746" y="1543342"/>
              <a:ext cx="470255" cy="1351692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A66B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73" name="Ovale 113" title="Numéro du jalon">
              <a:extLst>
                <a:ext uri="{FF2B5EF4-FFF2-40B4-BE49-F238E27FC236}">
                  <a16:creationId xmlns="" xmlns:a16="http://schemas.microsoft.com/office/drawing/2014/main" id="{1A9A1384-BB26-4C08-8F02-CABB6507B872}"/>
                </a:ext>
              </a:extLst>
            </p:cNvPr>
            <p:cNvSpPr/>
            <p:nvPr/>
          </p:nvSpPr>
          <p:spPr>
            <a:xfrm rot="10800000">
              <a:off x="1500525" y="1663005"/>
              <a:ext cx="425171" cy="4254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2017</a:t>
              </a:r>
              <a:endPara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7" name="Jalon 2" title="Jalon 2">
            <a:extLst>
              <a:ext uri="{FF2B5EF4-FFF2-40B4-BE49-F238E27FC236}">
                <a16:creationId xmlns="" xmlns:a16="http://schemas.microsoft.com/office/drawing/2014/main" id="{2AEC5DB5-2EFC-41F3-8029-7EE36BB08AF9}"/>
              </a:ext>
            </a:extLst>
          </p:cNvPr>
          <p:cNvGrpSpPr/>
          <p:nvPr/>
        </p:nvGrpSpPr>
        <p:grpSpPr>
          <a:xfrm rot="10800000">
            <a:off x="4413988" y="3570052"/>
            <a:ext cx="1595620" cy="2162679"/>
            <a:chOff x="358674" y="732355"/>
            <a:chExt cx="1595620" cy="2162679"/>
          </a:xfrm>
        </p:grpSpPr>
        <p:sp>
          <p:nvSpPr>
            <p:cNvPr id="78" name="Flèche : Vers le bas 112" title="Flèche haute de jalon">
              <a:extLst>
                <a:ext uri="{FF2B5EF4-FFF2-40B4-BE49-F238E27FC236}">
                  <a16:creationId xmlns="" xmlns:a16="http://schemas.microsoft.com/office/drawing/2014/main" id="{64FA0107-4988-4579-A5AC-40B595D901B9}"/>
                </a:ext>
              </a:extLst>
            </p:cNvPr>
            <p:cNvSpPr/>
            <p:nvPr/>
          </p:nvSpPr>
          <p:spPr>
            <a:xfrm>
              <a:off x="1479746" y="1543342"/>
              <a:ext cx="470255" cy="1351692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A66B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79" name="Ovale 113" title="Numéro du jalon">
              <a:extLst>
                <a:ext uri="{FF2B5EF4-FFF2-40B4-BE49-F238E27FC236}">
                  <a16:creationId xmlns="" xmlns:a16="http://schemas.microsoft.com/office/drawing/2014/main" id="{1A9A1384-BB26-4C08-8F02-CABB6507B872}"/>
                </a:ext>
              </a:extLst>
            </p:cNvPr>
            <p:cNvSpPr/>
            <p:nvPr/>
          </p:nvSpPr>
          <p:spPr>
            <a:xfrm rot="10800000">
              <a:off x="1500525" y="1663005"/>
              <a:ext cx="425171" cy="4254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2021</a:t>
              </a:r>
              <a:endPara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0" name="Zone de texte 115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 rot="10800000">
              <a:off x="358674" y="732355"/>
              <a:ext cx="1595620" cy="71814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POLLEC 2020 :</a:t>
              </a:r>
            </a:p>
            <a:p>
              <a:r>
                <a:rPr lang="fr-F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Mise en œuvre </a:t>
              </a:r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PAEDC -subsides RH </a:t>
              </a:r>
              <a:r>
                <a:rPr lang="fr-F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et investissements</a:t>
              </a:r>
            </a:p>
            <a:p>
              <a:endParaRPr lang="fr-FR" sz="10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81" name="Zone de texte 115">
            <a:extLst>
              <a:ext uri="{FF2B5EF4-FFF2-40B4-BE49-F238E27FC236}">
                <a16:creationId xmlns="" xmlns:a16="http://schemas.microsoft.com/office/drawing/2014/main" id="{5938A122-F3F6-4956-953F-D7D83254FFD4}"/>
              </a:ext>
            </a:extLst>
          </p:cNvPr>
          <p:cNvSpPr txBox="1"/>
          <p:nvPr/>
        </p:nvSpPr>
        <p:spPr>
          <a:xfrm>
            <a:off x="2992459" y="5022422"/>
            <a:ext cx="1304505" cy="46166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POLLEC 2 / POLLEC 3</a:t>
            </a:r>
          </a:p>
          <a:p>
            <a:pPr algn="ctr"/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objectifs 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40/27/27 en 2030</a:t>
            </a:r>
          </a:p>
        </p:txBody>
      </p:sp>
      <p:grpSp>
        <p:nvGrpSpPr>
          <p:cNvPr id="76" name="Chronologie" title="Chronologie">
            <a:extLst>
              <a:ext uri="{FF2B5EF4-FFF2-40B4-BE49-F238E27FC236}">
                <a16:creationId xmlns="" xmlns:a16="http://schemas.microsoft.com/office/drawing/2014/main" id="{2293A239-C3C0-406B-A6DC-32FAE6832C82}"/>
              </a:ext>
            </a:extLst>
          </p:cNvPr>
          <p:cNvGrpSpPr/>
          <p:nvPr/>
        </p:nvGrpSpPr>
        <p:grpSpPr>
          <a:xfrm>
            <a:off x="1602825" y="3189767"/>
            <a:ext cx="10181144" cy="318977"/>
            <a:chOff x="1244604" y="5444594"/>
            <a:chExt cx="10181144" cy="318977"/>
          </a:xfrm>
        </p:grpSpPr>
        <p:grpSp>
          <p:nvGrpSpPr>
            <p:cNvPr id="82" name="Groupe 81" title="Chronologie">
              <a:extLst>
                <a:ext uri="{FF2B5EF4-FFF2-40B4-BE49-F238E27FC236}">
                  <a16:creationId xmlns="" xmlns:a16="http://schemas.microsoft.com/office/drawing/2014/main" id="{AE365AE6-FB72-4992-B49A-329155F31934}"/>
                </a:ext>
              </a:extLst>
            </p:cNvPr>
            <p:cNvGrpSpPr/>
            <p:nvPr/>
          </p:nvGrpSpPr>
          <p:grpSpPr>
            <a:xfrm>
              <a:off x="1244604" y="5444594"/>
              <a:ext cx="10181144" cy="318977"/>
              <a:chOff x="1244604" y="3271055"/>
              <a:chExt cx="10181144" cy="318977"/>
            </a:xfrm>
          </p:grpSpPr>
          <p:cxnSp>
            <p:nvCxnSpPr>
              <p:cNvPr id="88" name="Connecteur droit avec flèche 3">
                <a:extLst>
                  <a:ext uri="{FF2B5EF4-FFF2-40B4-BE49-F238E27FC236}">
                    <a16:creationId xmlns="" xmlns:a16="http://schemas.microsoft.com/office/drawing/2014/main" id="{D8436AB7-777F-4E2A-9443-A66E25822F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44604" y="3429000"/>
                <a:ext cx="10181144" cy="0"/>
              </a:xfrm>
              <a:prstGeom prst="straightConnector1">
                <a:avLst/>
              </a:prstGeom>
              <a:ln w="317500">
                <a:solidFill>
                  <a:srgbClr val="31CD44"/>
                </a:solidFill>
                <a:tailEnd type="triangl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necteur droit 88">
                <a:extLst>
                  <a:ext uri="{FF2B5EF4-FFF2-40B4-BE49-F238E27FC236}">
                    <a16:creationId xmlns="" xmlns:a16="http://schemas.microsoft.com/office/drawing/2014/main" id="{6190EE01-B30F-4CAC-8C6A-FD17EDED6E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08495" y="3271055"/>
                <a:ext cx="0" cy="318977"/>
              </a:xfrm>
              <a:prstGeom prst="line">
                <a:avLst/>
              </a:prstGeom>
              <a:ln w="34925" cmpd="sng">
                <a:solidFill>
                  <a:schemeClr val="bg1"/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onnecteur droit 89">
                <a:extLst>
                  <a:ext uri="{FF2B5EF4-FFF2-40B4-BE49-F238E27FC236}">
                    <a16:creationId xmlns="" xmlns:a16="http://schemas.microsoft.com/office/drawing/2014/main" id="{6190EE01-B30F-4CAC-8C6A-FD17EDED6E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27585" y="3271055"/>
                <a:ext cx="0" cy="318977"/>
              </a:xfrm>
              <a:prstGeom prst="line">
                <a:avLst/>
              </a:prstGeom>
              <a:ln w="34925" cmpd="sng">
                <a:solidFill>
                  <a:schemeClr val="bg1"/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Connecteur droit 90">
                <a:extLst>
                  <a:ext uri="{FF2B5EF4-FFF2-40B4-BE49-F238E27FC236}">
                    <a16:creationId xmlns="" xmlns:a16="http://schemas.microsoft.com/office/drawing/2014/main" id="{6190EE01-B30F-4CAC-8C6A-FD17EDED6E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60913" y="3271055"/>
                <a:ext cx="0" cy="318977"/>
              </a:xfrm>
              <a:prstGeom prst="line">
                <a:avLst/>
              </a:prstGeom>
              <a:ln w="34925" cmpd="sng">
                <a:solidFill>
                  <a:schemeClr val="bg1"/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onnecteur droit 91">
                <a:extLst>
                  <a:ext uri="{FF2B5EF4-FFF2-40B4-BE49-F238E27FC236}">
                    <a16:creationId xmlns="" xmlns:a16="http://schemas.microsoft.com/office/drawing/2014/main" id="{6190EE01-B30F-4CAC-8C6A-FD17EDED6E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89029" y="3271055"/>
                <a:ext cx="0" cy="318977"/>
              </a:xfrm>
              <a:prstGeom prst="line">
                <a:avLst/>
              </a:prstGeom>
              <a:ln w="34925" cmpd="sng">
                <a:solidFill>
                  <a:schemeClr val="bg1"/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e 82" title="Texte de chronologie">
              <a:extLst>
                <a:ext uri="{FF2B5EF4-FFF2-40B4-BE49-F238E27FC236}">
                  <a16:creationId xmlns="" xmlns:a16="http://schemas.microsoft.com/office/drawing/2014/main" id="{8C25915F-0EC0-4154-8B06-E2B081847707}"/>
                </a:ext>
              </a:extLst>
            </p:cNvPr>
            <p:cNvGrpSpPr/>
            <p:nvPr/>
          </p:nvGrpSpPr>
          <p:grpSpPr>
            <a:xfrm>
              <a:off x="2019901" y="5481287"/>
              <a:ext cx="8958420" cy="239300"/>
              <a:chOff x="2019901" y="5481287"/>
              <a:chExt cx="8958420" cy="239300"/>
            </a:xfrm>
          </p:grpSpPr>
          <p:sp>
            <p:nvSpPr>
              <p:cNvPr id="84" name="Zone de texte 194">
                <a:extLst>
                  <a:ext uri="{FF2B5EF4-FFF2-40B4-BE49-F238E27FC236}">
                    <a16:creationId xmlns="" xmlns:a16="http://schemas.microsoft.com/office/drawing/2014/main" id="{2BD778E6-D334-4389-B4C0-6C793B6E1E82}"/>
                  </a:ext>
                </a:extLst>
              </p:cNvPr>
              <p:cNvSpPr txBox="1"/>
              <p:nvPr/>
            </p:nvSpPr>
            <p:spPr>
              <a:xfrm>
                <a:off x="2019901" y="5484670"/>
                <a:ext cx="56901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>
                <a:defPPr rtl="0">
                  <a:defRPr lang="fr-FR"/>
                </a:defPPr>
                <a:lvl1pPr algn="ctr">
                  <a:defRPr sz="1600" b="1">
                    <a:solidFill>
                      <a:schemeClr val="bg1"/>
                    </a:solidFill>
                    <a:latin typeface="Century Gothic" panose="020B0502020202020204" pitchFamily="34" charset="0"/>
                  </a:defRPr>
                </a:lvl1pPr>
              </a:lstStyle>
              <a:p>
                <a:r>
                  <a:rPr lang="fr-FR" dirty="0"/>
                  <a:t>2010</a:t>
                </a:r>
              </a:p>
            </p:txBody>
          </p:sp>
          <p:sp>
            <p:nvSpPr>
              <p:cNvPr id="85" name="Zone de texte 195">
                <a:extLst>
                  <a:ext uri="{FF2B5EF4-FFF2-40B4-BE49-F238E27FC236}">
                    <a16:creationId xmlns="" xmlns:a16="http://schemas.microsoft.com/office/drawing/2014/main" id="{9E24B3E5-9E8A-4B3A-ADB6-4481250B3F2A}"/>
                  </a:ext>
                </a:extLst>
              </p:cNvPr>
              <p:cNvSpPr txBox="1"/>
              <p:nvPr/>
            </p:nvSpPr>
            <p:spPr>
              <a:xfrm>
                <a:off x="4147869" y="5484850"/>
                <a:ext cx="56901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>
                <a:defPPr rtl="0">
                  <a:defRPr lang="fr-FR"/>
                </a:defPPr>
                <a:lvl1pPr algn="ctr">
                  <a:defRPr sz="1600" b="1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</a:defRPr>
                </a:lvl1pPr>
              </a:lstStyle>
              <a:p>
                <a:r>
                  <a:rPr lang="fr-FR" dirty="0" smtClean="0">
                    <a:solidFill>
                      <a:schemeClr val="bg1"/>
                    </a:solidFill>
                  </a:rPr>
                  <a:t>2020</a:t>
                </a:r>
                <a:endParaRPr lang="fr-FR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6" name="Zone de texte 196">
                <a:extLst>
                  <a:ext uri="{FF2B5EF4-FFF2-40B4-BE49-F238E27FC236}">
                    <a16:creationId xmlns="" xmlns:a16="http://schemas.microsoft.com/office/drawing/2014/main" id="{3984115C-22F4-41EB-BF04-E71D3503F2B5}"/>
                  </a:ext>
                </a:extLst>
              </p:cNvPr>
              <p:cNvSpPr txBox="1"/>
              <p:nvPr/>
            </p:nvSpPr>
            <p:spPr>
              <a:xfrm>
                <a:off x="6281196" y="5484670"/>
                <a:ext cx="56901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fr-FR" sz="16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2030</a:t>
                </a:r>
              </a:p>
            </p:txBody>
          </p:sp>
          <p:sp>
            <p:nvSpPr>
              <p:cNvPr id="87" name="Zone de texte 197">
                <a:extLst>
                  <a:ext uri="{FF2B5EF4-FFF2-40B4-BE49-F238E27FC236}">
                    <a16:creationId xmlns="" xmlns:a16="http://schemas.microsoft.com/office/drawing/2014/main" id="{384B4D5E-DF22-4556-9F7B-E0627361D734}"/>
                  </a:ext>
                </a:extLst>
              </p:cNvPr>
              <p:cNvSpPr txBox="1"/>
              <p:nvPr/>
            </p:nvSpPr>
            <p:spPr>
              <a:xfrm>
                <a:off x="10409311" y="5481287"/>
                <a:ext cx="56901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fr-FR" sz="16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2050</a:t>
                </a:r>
              </a:p>
            </p:txBody>
          </p:sp>
        </p:grpSp>
      </p:grpSp>
      <p:cxnSp>
        <p:nvCxnSpPr>
          <p:cNvPr id="93" name="Connecteur droit avec flèche 3">
            <a:extLst>
              <a:ext uri="{FF2B5EF4-FFF2-40B4-BE49-F238E27FC236}">
                <a16:creationId xmlns="" xmlns:a16="http://schemas.microsoft.com/office/drawing/2014/main" id="{D8436AB7-777F-4E2A-9443-A66E25822F8A}"/>
              </a:ext>
            </a:extLst>
          </p:cNvPr>
          <p:cNvCxnSpPr>
            <a:cxnSpLocks/>
          </p:cNvCxnSpPr>
          <p:nvPr/>
        </p:nvCxnSpPr>
        <p:spPr>
          <a:xfrm>
            <a:off x="0" y="3346978"/>
            <a:ext cx="1125550" cy="0"/>
          </a:xfrm>
          <a:prstGeom prst="straightConnector1">
            <a:avLst/>
          </a:prstGeom>
          <a:ln w="317500">
            <a:solidFill>
              <a:srgbClr val="31CD44"/>
            </a:solidFill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/>
          <p:nvPr/>
        </p:nvCxnSpPr>
        <p:spPr>
          <a:xfrm>
            <a:off x="906881" y="3207857"/>
            <a:ext cx="714497" cy="0"/>
          </a:xfrm>
          <a:prstGeom prst="line">
            <a:avLst/>
          </a:prstGeom>
          <a:ln w="38100" cap="sq">
            <a:solidFill>
              <a:srgbClr val="31CD4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906881" y="3487499"/>
            <a:ext cx="714497" cy="0"/>
          </a:xfrm>
          <a:prstGeom prst="line">
            <a:avLst/>
          </a:prstGeom>
          <a:ln w="38100" cap="sq">
            <a:solidFill>
              <a:srgbClr val="31CD4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Jalon 1" title="Jalon 1">
            <a:extLst>
              <a:ext uri="{FF2B5EF4-FFF2-40B4-BE49-F238E27FC236}">
                <a16:creationId xmlns="" xmlns:a16="http://schemas.microsoft.com/office/drawing/2014/main" id="{5986526B-4004-4437-80A5-731803EA26FF}"/>
              </a:ext>
            </a:extLst>
          </p:cNvPr>
          <p:cNvGrpSpPr/>
          <p:nvPr/>
        </p:nvGrpSpPr>
        <p:grpSpPr>
          <a:xfrm>
            <a:off x="1414021" y="1086580"/>
            <a:ext cx="1156893" cy="2055330"/>
            <a:chOff x="503766" y="3384242"/>
            <a:chExt cx="1156893" cy="2055330"/>
          </a:xfrm>
        </p:grpSpPr>
        <p:grpSp>
          <p:nvGrpSpPr>
            <p:cNvPr id="97" name="Groupe 96">
              <a:extLst>
                <a:ext uri="{FF2B5EF4-FFF2-40B4-BE49-F238E27FC236}">
                  <a16:creationId xmlns="" xmlns:a16="http://schemas.microsoft.com/office/drawing/2014/main" id="{16F8FB82-C19A-4CC1-B5D0-96B0BA5F3060}"/>
                </a:ext>
              </a:extLst>
            </p:cNvPr>
            <p:cNvGrpSpPr/>
            <p:nvPr/>
          </p:nvGrpSpPr>
          <p:grpSpPr>
            <a:xfrm>
              <a:off x="832348" y="4392862"/>
              <a:ext cx="470255" cy="1046710"/>
              <a:chOff x="832348" y="4392862"/>
              <a:chExt cx="470255" cy="1046710"/>
            </a:xfrm>
          </p:grpSpPr>
          <p:sp>
            <p:nvSpPr>
              <p:cNvPr id="99" name="Flèche : Vers le bas 1" title="Flèche de jalon">
                <a:extLst>
                  <a:ext uri="{FF2B5EF4-FFF2-40B4-BE49-F238E27FC236}">
                    <a16:creationId xmlns="" xmlns:a16="http://schemas.microsoft.com/office/drawing/2014/main" id="{EF2BC525-2854-422B-845A-7B95FE2796BD}"/>
                  </a:ext>
                </a:extLst>
              </p:cNvPr>
              <p:cNvSpPr/>
              <p:nvPr/>
            </p:nvSpPr>
            <p:spPr>
              <a:xfrm>
                <a:off x="832348" y="4392862"/>
                <a:ext cx="470255" cy="104671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Ovale 2" title="Numéro du jalon">
                <a:extLst>
                  <a:ext uri="{FF2B5EF4-FFF2-40B4-BE49-F238E27FC236}">
                    <a16:creationId xmlns="" xmlns:a16="http://schemas.microsoft.com/office/drawing/2014/main" id="{48C9F9AC-FF55-4E72-9915-ACA228CA757C}"/>
                  </a:ext>
                </a:extLst>
              </p:cNvPr>
              <p:cNvSpPr/>
              <p:nvPr/>
            </p:nvSpPr>
            <p:spPr>
              <a:xfrm>
                <a:off x="845582" y="4473660"/>
                <a:ext cx="438279" cy="4382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fr-FR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2008</a:t>
                </a:r>
                <a:endParaRPr lang="fr-FR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98" name="Zone de texte 60">
              <a:extLst>
                <a:ext uri="{FF2B5EF4-FFF2-40B4-BE49-F238E27FC236}">
                  <a16:creationId xmlns="" xmlns:a16="http://schemas.microsoft.com/office/drawing/2014/main" id="{A6E28C73-4CCB-4BDB-82CA-BEE3A58D33D9}"/>
                </a:ext>
              </a:extLst>
            </p:cNvPr>
            <p:cNvSpPr txBox="1"/>
            <p:nvPr/>
          </p:nvSpPr>
          <p:spPr>
            <a:xfrm>
              <a:off x="503766" y="3384242"/>
              <a:ext cx="1156893" cy="9233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Création de la Convention des Maires </a:t>
              </a:r>
              <a:r>
                <a:rPr lang="fr-FR" sz="1000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(5)</a:t>
              </a:r>
              <a:r>
                <a:rPr lang="fr-F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 &amp;</a:t>
              </a:r>
            </a:p>
            <a:p>
              <a:pPr algn="ctr" rtl="0"/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Paquet </a:t>
              </a:r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européen énergie-climat : </a:t>
              </a:r>
            </a:p>
            <a:p>
              <a:pPr algn="ctr" rtl="0"/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3 x 20 en 2020 </a:t>
              </a:r>
              <a:r>
                <a:rPr lang="fr-FR" sz="10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(1)</a:t>
              </a:r>
              <a:endParaRPr lang="fr-FR" sz="10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1" name="Jalon 1" title="Jalon 1">
            <a:extLst>
              <a:ext uri="{FF2B5EF4-FFF2-40B4-BE49-F238E27FC236}">
                <a16:creationId xmlns="" xmlns:a16="http://schemas.microsoft.com/office/drawing/2014/main" id="{5986526B-4004-4437-80A5-731803EA26FF}"/>
              </a:ext>
            </a:extLst>
          </p:cNvPr>
          <p:cNvGrpSpPr/>
          <p:nvPr/>
        </p:nvGrpSpPr>
        <p:grpSpPr>
          <a:xfrm>
            <a:off x="2658388" y="1543782"/>
            <a:ext cx="1144094" cy="1598128"/>
            <a:chOff x="498277" y="3841444"/>
            <a:chExt cx="1144094" cy="1598128"/>
          </a:xfrm>
        </p:grpSpPr>
        <p:grpSp>
          <p:nvGrpSpPr>
            <p:cNvPr id="102" name="Groupe 101">
              <a:extLst>
                <a:ext uri="{FF2B5EF4-FFF2-40B4-BE49-F238E27FC236}">
                  <a16:creationId xmlns="" xmlns:a16="http://schemas.microsoft.com/office/drawing/2014/main" id="{16F8FB82-C19A-4CC1-B5D0-96B0BA5F3060}"/>
                </a:ext>
              </a:extLst>
            </p:cNvPr>
            <p:cNvGrpSpPr/>
            <p:nvPr/>
          </p:nvGrpSpPr>
          <p:grpSpPr>
            <a:xfrm>
              <a:off x="832348" y="4392862"/>
              <a:ext cx="470255" cy="1046710"/>
              <a:chOff x="832348" y="4392862"/>
              <a:chExt cx="470255" cy="1046710"/>
            </a:xfrm>
          </p:grpSpPr>
          <p:sp>
            <p:nvSpPr>
              <p:cNvPr id="104" name="Flèche : Vers le bas 1" title="Flèche de jalon">
                <a:extLst>
                  <a:ext uri="{FF2B5EF4-FFF2-40B4-BE49-F238E27FC236}">
                    <a16:creationId xmlns="" xmlns:a16="http://schemas.microsoft.com/office/drawing/2014/main" id="{EF2BC525-2854-422B-845A-7B95FE2796BD}"/>
                  </a:ext>
                </a:extLst>
              </p:cNvPr>
              <p:cNvSpPr/>
              <p:nvPr/>
            </p:nvSpPr>
            <p:spPr>
              <a:xfrm>
                <a:off x="832348" y="4392862"/>
                <a:ext cx="470255" cy="104671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5" name="Ovale 2" title="Numéro du jalon">
                <a:extLst>
                  <a:ext uri="{FF2B5EF4-FFF2-40B4-BE49-F238E27FC236}">
                    <a16:creationId xmlns="" xmlns:a16="http://schemas.microsoft.com/office/drawing/2014/main" id="{48C9F9AC-FF55-4E72-9915-ACA228CA757C}"/>
                  </a:ext>
                </a:extLst>
              </p:cNvPr>
              <p:cNvSpPr/>
              <p:nvPr/>
            </p:nvSpPr>
            <p:spPr>
              <a:xfrm>
                <a:off x="845582" y="4473660"/>
                <a:ext cx="438279" cy="4382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fr-FR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2014</a:t>
                </a:r>
                <a:endParaRPr lang="fr-FR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103" name="Zone de texte 60">
              <a:extLst>
                <a:ext uri="{FF2B5EF4-FFF2-40B4-BE49-F238E27FC236}">
                  <a16:creationId xmlns="" xmlns:a16="http://schemas.microsoft.com/office/drawing/2014/main" id="{A6E28C73-4CCB-4BDB-82CA-BEE3A58D33D9}"/>
                </a:ext>
              </a:extLst>
            </p:cNvPr>
            <p:cNvSpPr txBox="1"/>
            <p:nvPr/>
          </p:nvSpPr>
          <p:spPr>
            <a:xfrm>
              <a:off x="498277" y="3841444"/>
              <a:ext cx="1144094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Nouveaux objectifs pour 2030 (40/27/27) </a:t>
              </a:r>
              <a:r>
                <a:rPr lang="fr-FR" sz="10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(2)</a:t>
              </a:r>
              <a:endParaRPr lang="fr-FR" sz="10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6" name="Jalon 1" title="Jalon 1">
            <a:extLst>
              <a:ext uri="{FF2B5EF4-FFF2-40B4-BE49-F238E27FC236}">
                <a16:creationId xmlns="" xmlns:a16="http://schemas.microsoft.com/office/drawing/2014/main" id="{5986526B-4004-4437-80A5-731803EA26FF}"/>
              </a:ext>
            </a:extLst>
          </p:cNvPr>
          <p:cNvGrpSpPr/>
          <p:nvPr/>
        </p:nvGrpSpPr>
        <p:grpSpPr>
          <a:xfrm>
            <a:off x="3750938" y="1438210"/>
            <a:ext cx="1482610" cy="1703700"/>
            <a:chOff x="333685" y="3735872"/>
            <a:chExt cx="1482610" cy="1703700"/>
          </a:xfrm>
        </p:grpSpPr>
        <p:grpSp>
          <p:nvGrpSpPr>
            <p:cNvPr id="107" name="Groupe 106">
              <a:extLst>
                <a:ext uri="{FF2B5EF4-FFF2-40B4-BE49-F238E27FC236}">
                  <a16:creationId xmlns="" xmlns:a16="http://schemas.microsoft.com/office/drawing/2014/main" id="{16F8FB82-C19A-4CC1-B5D0-96B0BA5F3060}"/>
                </a:ext>
              </a:extLst>
            </p:cNvPr>
            <p:cNvGrpSpPr/>
            <p:nvPr/>
          </p:nvGrpSpPr>
          <p:grpSpPr>
            <a:xfrm>
              <a:off x="832348" y="4392862"/>
              <a:ext cx="470255" cy="1046710"/>
              <a:chOff x="832348" y="4392862"/>
              <a:chExt cx="470255" cy="1046710"/>
            </a:xfrm>
          </p:grpSpPr>
          <p:sp>
            <p:nvSpPr>
              <p:cNvPr id="109" name="Flèche : Vers le bas 1" title="Flèche de jalon">
                <a:extLst>
                  <a:ext uri="{FF2B5EF4-FFF2-40B4-BE49-F238E27FC236}">
                    <a16:creationId xmlns="" xmlns:a16="http://schemas.microsoft.com/office/drawing/2014/main" id="{EF2BC525-2854-422B-845A-7B95FE2796BD}"/>
                  </a:ext>
                </a:extLst>
              </p:cNvPr>
              <p:cNvSpPr/>
              <p:nvPr/>
            </p:nvSpPr>
            <p:spPr>
              <a:xfrm>
                <a:off x="832348" y="4392862"/>
                <a:ext cx="470255" cy="104671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0" name="Ovale 2" title="Numéro du jalon">
                <a:extLst>
                  <a:ext uri="{FF2B5EF4-FFF2-40B4-BE49-F238E27FC236}">
                    <a16:creationId xmlns="" xmlns:a16="http://schemas.microsoft.com/office/drawing/2014/main" id="{48C9F9AC-FF55-4E72-9915-ACA228CA757C}"/>
                  </a:ext>
                </a:extLst>
              </p:cNvPr>
              <p:cNvSpPr/>
              <p:nvPr/>
            </p:nvSpPr>
            <p:spPr>
              <a:xfrm>
                <a:off x="845582" y="4473660"/>
                <a:ext cx="438279" cy="4382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fr-FR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2020</a:t>
                </a:r>
                <a:endParaRPr lang="fr-FR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108" name="Zone de texte 60">
              <a:extLst>
                <a:ext uri="{FF2B5EF4-FFF2-40B4-BE49-F238E27FC236}">
                  <a16:creationId xmlns="" xmlns:a16="http://schemas.microsoft.com/office/drawing/2014/main" id="{A6E28C73-4CCB-4BDB-82CA-BEE3A58D33D9}"/>
                </a:ext>
              </a:extLst>
            </p:cNvPr>
            <p:cNvSpPr txBox="1"/>
            <p:nvPr/>
          </p:nvSpPr>
          <p:spPr>
            <a:xfrm>
              <a:off x="333685" y="3735872"/>
              <a:ext cx="1482610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Déclaration urgence climatique  &amp;</a:t>
              </a:r>
            </a:p>
            <a:p>
              <a:pPr algn="ctr" rtl="0"/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Loi européenne sur le climat </a:t>
              </a:r>
              <a:r>
                <a:rPr lang="fr-FR" sz="10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(3)</a:t>
              </a:r>
              <a:endParaRPr lang="fr-FR" sz="10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11" name="Flèche : Vers le bas 1" title="Flèche de jalon">
            <a:extLst>
              <a:ext uri="{FF2B5EF4-FFF2-40B4-BE49-F238E27FC236}">
                <a16:creationId xmlns="" xmlns:a16="http://schemas.microsoft.com/office/drawing/2014/main" id="{EF2BC525-2854-422B-845A-7B95FE2796BD}"/>
              </a:ext>
            </a:extLst>
          </p:cNvPr>
          <p:cNvSpPr/>
          <p:nvPr/>
        </p:nvSpPr>
        <p:spPr>
          <a:xfrm>
            <a:off x="2899477" y="6313810"/>
            <a:ext cx="235127" cy="349686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EF6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12" name="Zone de texte 60">
            <a:extLst>
              <a:ext uri="{FF2B5EF4-FFF2-40B4-BE49-F238E27FC236}">
                <a16:creationId xmlns="" xmlns:a16="http://schemas.microsoft.com/office/drawing/2014/main" id="{A6E28C73-4CCB-4BDB-82CA-BEE3A58D33D9}"/>
              </a:ext>
            </a:extLst>
          </p:cNvPr>
          <p:cNvSpPr txBox="1"/>
          <p:nvPr/>
        </p:nvSpPr>
        <p:spPr>
          <a:xfrm>
            <a:off x="3221442" y="6411709"/>
            <a:ext cx="128594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Province de Hainaut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3" name="Zone de texte 115">
            <a:extLst>
              <a:ext uri="{FF2B5EF4-FFF2-40B4-BE49-F238E27FC236}">
                <a16:creationId xmlns="" xmlns:a16="http://schemas.microsoft.com/office/drawing/2014/main" id="{5938A122-F3F6-4956-953F-D7D83254FFD4}"/>
              </a:ext>
            </a:extLst>
          </p:cNvPr>
          <p:cNvSpPr txBox="1"/>
          <p:nvPr/>
        </p:nvSpPr>
        <p:spPr>
          <a:xfrm>
            <a:off x="2932536" y="5486477"/>
            <a:ext cx="1450127" cy="46166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fr-FR" sz="1000" b="1" dirty="0" smtClean="0">
                <a:solidFill>
                  <a:srgbClr val="EF67D8"/>
                </a:solidFill>
                <a:latin typeface="Century Gothic" panose="020B0502020202020204" pitchFamily="34" charset="0"/>
              </a:rPr>
              <a:t>=&gt; Accompagnement par la Province : 19 communes</a:t>
            </a:r>
            <a:endParaRPr lang="fr-FR" sz="1000" b="1" dirty="0" smtClean="0">
              <a:solidFill>
                <a:srgbClr val="EF67D8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87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de la diapositive">
            <a:extLst>
              <a:ext uri="{FF2B5EF4-FFF2-40B4-BE49-F238E27FC236}">
                <a16:creationId xmlns="" xmlns:a16="http://schemas.microsoft.com/office/drawing/2014/main" id="{82336B3C-0982-49C2-85B3-D4D69E43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149190"/>
            <a:ext cx="11340000" cy="540000"/>
          </a:xfrm>
        </p:spPr>
        <p:txBody>
          <a:bodyPr rtlCol="0">
            <a:normAutofit/>
          </a:bodyPr>
          <a:lstStyle/>
          <a:p>
            <a:r>
              <a:rPr lang="fr-FR" sz="2000" b="1" dirty="0" smtClean="0">
                <a:latin typeface="Century Gothic" panose="020B0502020202020204" pitchFamily="34" charset="0"/>
              </a:rPr>
              <a:t>Région wallonne / Province de Hainaut</a:t>
            </a:r>
            <a:endParaRPr lang="fr-FR" sz="2000" b="1" dirty="0">
              <a:latin typeface="Century Gothic" panose="020B0502020202020204" pitchFamily="34" charset="0"/>
            </a:endParaRPr>
          </a:p>
        </p:txBody>
      </p:sp>
      <p:sp>
        <p:nvSpPr>
          <p:cNvPr id="165" name="Flèche : Vers le bas 1" title="Flèche de jalon">
            <a:extLst>
              <a:ext uri="{FF2B5EF4-FFF2-40B4-BE49-F238E27FC236}">
                <a16:creationId xmlns="" xmlns:a16="http://schemas.microsoft.com/office/drawing/2014/main" id="{EF2BC525-2854-422B-845A-7B95FE2796BD}"/>
              </a:ext>
            </a:extLst>
          </p:cNvPr>
          <p:cNvSpPr/>
          <p:nvPr/>
        </p:nvSpPr>
        <p:spPr>
          <a:xfrm>
            <a:off x="365164" y="6313810"/>
            <a:ext cx="235127" cy="349686"/>
          </a:xfrm>
          <a:prstGeom prst="downArrow">
            <a:avLst>
              <a:gd name="adj1" fmla="val 10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70" name="Zone de texte 60">
            <a:extLst>
              <a:ext uri="{FF2B5EF4-FFF2-40B4-BE49-F238E27FC236}">
                <a16:creationId xmlns="" xmlns:a16="http://schemas.microsoft.com/office/drawing/2014/main" id="{A6E28C73-4CCB-4BDB-82CA-BEE3A58D33D9}"/>
              </a:ext>
            </a:extLst>
          </p:cNvPr>
          <p:cNvSpPr txBox="1"/>
          <p:nvPr/>
        </p:nvSpPr>
        <p:spPr>
          <a:xfrm>
            <a:off x="687129" y="6411709"/>
            <a:ext cx="55747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Europe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930436" y="5923565"/>
            <a:ext cx="300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(7)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CCDD = Cellule Coordination Développement Durable, au sein du Service Stratégie et Supracommunalité</a:t>
            </a:r>
          </a:p>
          <a:p>
            <a:endParaRPr lang="fr-BE" sz="1000" dirty="0" smtClean="0">
              <a:latin typeface="Century Gothic" panose="020B0502020202020204" pitchFamily="34" charset="0"/>
            </a:endParaRPr>
          </a:p>
        </p:txBody>
      </p:sp>
      <p:grpSp>
        <p:nvGrpSpPr>
          <p:cNvPr id="51" name="Jalon 2" title="Jalon 2">
            <a:extLst>
              <a:ext uri="{FF2B5EF4-FFF2-40B4-BE49-F238E27FC236}">
                <a16:creationId xmlns="" xmlns:a16="http://schemas.microsoft.com/office/drawing/2014/main" id="{2AEC5DB5-2EFC-41F3-8029-7EE36BB08AF9}"/>
              </a:ext>
            </a:extLst>
          </p:cNvPr>
          <p:cNvGrpSpPr/>
          <p:nvPr/>
        </p:nvGrpSpPr>
        <p:grpSpPr>
          <a:xfrm rot="10800000">
            <a:off x="7624380" y="2813828"/>
            <a:ext cx="1226032" cy="1812420"/>
            <a:chOff x="1153631" y="1443751"/>
            <a:chExt cx="1226032" cy="1812420"/>
          </a:xfrm>
        </p:grpSpPr>
        <p:sp>
          <p:nvSpPr>
            <p:cNvPr id="52" name="Flèche : Vers le bas 112" title="Flèche haute de jalon">
              <a:extLst>
                <a:ext uri="{FF2B5EF4-FFF2-40B4-BE49-F238E27FC236}">
                  <a16:creationId xmlns="" xmlns:a16="http://schemas.microsoft.com/office/drawing/2014/main" id="{64FA0107-4988-4579-A5AC-40B595D901B9}"/>
                </a:ext>
              </a:extLst>
            </p:cNvPr>
            <p:cNvSpPr/>
            <p:nvPr/>
          </p:nvSpPr>
          <p:spPr>
            <a:xfrm>
              <a:off x="1479743" y="1902398"/>
              <a:ext cx="470255" cy="1353773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A66B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53" name="Ovale 113" title="Numéro du jalon">
              <a:extLst>
                <a:ext uri="{FF2B5EF4-FFF2-40B4-BE49-F238E27FC236}">
                  <a16:creationId xmlns="" xmlns:a16="http://schemas.microsoft.com/office/drawing/2014/main" id="{1A9A1384-BB26-4C08-8F02-CABB6507B872}"/>
                </a:ext>
              </a:extLst>
            </p:cNvPr>
            <p:cNvSpPr/>
            <p:nvPr/>
          </p:nvSpPr>
          <p:spPr>
            <a:xfrm rot="10800000">
              <a:off x="1500525" y="2020398"/>
              <a:ext cx="425171" cy="42543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2030</a:t>
              </a:r>
              <a:endParaRPr lang="fr-FR" sz="1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4" name="Zone de texte 115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 rot="10800000">
              <a:off x="1153631" y="1443751"/>
              <a:ext cx="122603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fr-FR" sz="1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Atteinte des objectifs 2030</a:t>
              </a:r>
            </a:p>
          </p:txBody>
        </p:sp>
      </p:grpSp>
      <p:grpSp>
        <p:nvGrpSpPr>
          <p:cNvPr id="55" name="Jalon 1" title="Jalon 1">
            <a:extLst>
              <a:ext uri="{FF2B5EF4-FFF2-40B4-BE49-F238E27FC236}">
                <a16:creationId xmlns="" xmlns:a16="http://schemas.microsoft.com/office/drawing/2014/main" id="{5986526B-4004-4437-80A5-731803EA26FF}"/>
              </a:ext>
            </a:extLst>
          </p:cNvPr>
          <p:cNvGrpSpPr/>
          <p:nvPr/>
        </p:nvGrpSpPr>
        <p:grpSpPr>
          <a:xfrm>
            <a:off x="7621064" y="821227"/>
            <a:ext cx="1322300" cy="1566540"/>
            <a:chOff x="406837" y="3873032"/>
            <a:chExt cx="1322300" cy="1566540"/>
          </a:xfrm>
        </p:grpSpPr>
        <p:grpSp>
          <p:nvGrpSpPr>
            <p:cNvPr id="56" name="Groupe 55">
              <a:extLst>
                <a:ext uri="{FF2B5EF4-FFF2-40B4-BE49-F238E27FC236}">
                  <a16:creationId xmlns="" xmlns:a16="http://schemas.microsoft.com/office/drawing/2014/main" id="{16F8FB82-C19A-4CC1-B5D0-96B0BA5F3060}"/>
                </a:ext>
              </a:extLst>
            </p:cNvPr>
            <p:cNvGrpSpPr/>
            <p:nvPr/>
          </p:nvGrpSpPr>
          <p:grpSpPr>
            <a:xfrm>
              <a:off x="832348" y="4392862"/>
              <a:ext cx="470255" cy="1046710"/>
              <a:chOff x="832348" y="4392862"/>
              <a:chExt cx="470255" cy="1046710"/>
            </a:xfrm>
          </p:grpSpPr>
          <p:sp>
            <p:nvSpPr>
              <p:cNvPr id="58" name="Flèche : Vers le bas 1" title="Flèche de jalon">
                <a:extLst>
                  <a:ext uri="{FF2B5EF4-FFF2-40B4-BE49-F238E27FC236}">
                    <a16:creationId xmlns="" xmlns:a16="http://schemas.microsoft.com/office/drawing/2014/main" id="{EF2BC525-2854-422B-845A-7B95FE2796BD}"/>
                  </a:ext>
                </a:extLst>
              </p:cNvPr>
              <p:cNvSpPr/>
              <p:nvPr/>
            </p:nvSpPr>
            <p:spPr>
              <a:xfrm>
                <a:off x="832348" y="4392862"/>
                <a:ext cx="470255" cy="104671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9" name="Ovale 2" title="Numéro du jalon">
                <a:extLst>
                  <a:ext uri="{FF2B5EF4-FFF2-40B4-BE49-F238E27FC236}">
                    <a16:creationId xmlns="" xmlns:a16="http://schemas.microsoft.com/office/drawing/2014/main" id="{48C9F9AC-FF55-4E72-9915-ACA228CA757C}"/>
                  </a:ext>
                </a:extLst>
              </p:cNvPr>
              <p:cNvSpPr/>
              <p:nvPr/>
            </p:nvSpPr>
            <p:spPr>
              <a:xfrm>
                <a:off x="845582" y="4473660"/>
                <a:ext cx="438279" cy="438279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fr-FR" sz="1000" b="1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2030</a:t>
                </a:r>
                <a:endPara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57" name="Zone de texte 60">
              <a:extLst>
                <a:ext uri="{FF2B5EF4-FFF2-40B4-BE49-F238E27FC236}">
                  <a16:creationId xmlns="" xmlns:a16="http://schemas.microsoft.com/office/drawing/2014/main" id="{A6E28C73-4CCB-4BDB-82CA-BEE3A58D33D9}"/>
                </a:ext>
              </a:extLst>
            </p:cNvPr>
            <p:cNvSpPr txBox="1"/>
            <p:nvPr/>
          </p:nvSpPr>
          <p:spPr>
            <a:xfrm>
              <a:off x="406837" y="3873032"/>
              <a:ext cx="1322300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fr-FR" sz="1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Atteinte de l’objectif intermédiaire :</a:t>
              </a:r>
            </a:p>
            <a:p>
              <a:pPr algn="ctr" rtl="0"/>
              <a:r>
                <a:rPr lang="fr-FR" sz="1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-55% CO</a:t>
              </a:r>
              <a:r>
                <a:rPr lang="fr-FR" sz="1000" b="1" baseline="-25000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lang="fr-FR" sz="1000" b="1" baseline="-25000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0" name="Jalon 1" title="Jalon 1">
            <a:extLst>
              <a:ext uri="{FF2B5EF4-FFF2-40B4-BE49-F238E27FC236}">
                <a16:creationId xmlns="" xmlns:a16="http://schemas.microsoft.com/office/drawing/2014/main" id="{5986526B-4004-4437-80A5-731803EA26FF}"/>
              </a:ext>
            </a:extLst>
          </p:cNvPr>
          <p:cNvGrpSpPr/>
          <p:nvPr/>
        </p:nvGrpSpPr>
        <p:grpSpPr>
          <a:xfrm>
            <a:off x="10067453" y="821227"/>
            <a:ext cx="1322300" cy="1566540"/>
            <a:chOff x="379405" y="3873032"/>
            <a:chExt cx="1322300" cy="1566540"/>
          </a:xfrm>
        </p:grpSpPr>
        <p:grpSp>
          <p:nvGrpSpPr>
            <p:cNvPr id="61" name="Groupe 60">
              <a:extLst>
                <a:ext uri="{FF2B5EF4-FFF2-40B4-BE49-F238E27FC236}">
                  <a16:creationId xmlns="" xmlns:a16="http://schemas.microsoft.com/office/drawing/2014/main" id="{16F8FB82-C19A-4CC1-B5D0-96B0BA5F3060}"/>
                </a:ext>
              </a:extLst>
            </p:cNvPr>
            <p:cNvGrpSpPr/>
            <p:nvPr/>
          </p:nvGrpSpPr>
          <p:grpSpPr>
            <a:xfrm>
              <a:off x="832348" y="4392862"/>
              <a:ext cx="470255" cy="1046710"/>
              <a:chOff x="832348" y="4392862"/>
              <a:chExt cx="470255" cy="1046710"/>
            </a:xfrm>
          </p:grpSpPr>
          <p:sp>
            <p:nvSpPr>
              <p:cNvPr id="63" name="Flèche : Vers le bas 1" title="Flèche de jalon">
                <a:extLst>
                  <a:ext uri="{FF2B5EF4-FFF2-40B4-BE49-F238E27FC236}">
                    <a16:creationId xmlns="" xmlns:a16="http://schemas.microsoft.com/office/drawing/2014/main" id="{EF2BC525-2854-422B-845A-7B95FE2796BD}"/>
                  </a:ext>
                </a:extLst>
              </p:cNvPr>
              <p:cNvSpPr/>
              <p:nvPr/>
            </p:nvSpPr>
            <p:spPr>
              <a:xfrm>
                <a:off x="832348" y="4392862"/>
                <a:ext cx="470255" cy="104671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" name="Ovale 2" title="Numéro du jalon">
                <a:extLst>
                  <a:ext uri="{FF2B5EF4-FFF2-40B4-BE49-F238E27FC236}">
                    <a16:creationId xmlns="" xmlns:a16="http://schemas.microsoft.com/office/drawing/2014/main" id="{48C9F9AC-FF55-4E72-9915-ACA228CA757C}"/>
                  </a:ext>
                </a:extLst>
              </p:cNvPr>
              <p:cNvSpPr/>
              <p:nvPr/>
            </p:nvSpPr>
            <p:spPr>
              <a:xfrm>
                <a:off x="845582" y="4473660"/>
                <a:ext cx="438279" cy="438279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fr-FR" sz="1000" b="1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2050</a:t>
                </a:r>
                <a:endParaRPr lang="fr-FR" sz="1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62" name="Zone de texte 60">
              <a:extLst>
                <a:ext uri="{FF2B5EF4-FFF2-40B4-BE49-F238E27FC236}">
                  <a16:creationId xmlns="" xmlns:a16="http://schemas.microsoft.com/office/drawing/2014/main" id="{A6E28C73-4CCB-4BDB-82CA-BEE3A58D33D9}"/>
                </a:ext>
              </a:extLst>
            </p:cNvPr>
            <p:cNvSpPr txBox="1"/>
            <p:nvPr/>
          </p:nvSpPr>
          <p:spPr>
            <a:xfrm>
              <a:off x="379405" y="3873032"/>
              <a:ext cx="1322300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fr-FR" sz="1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Atteinte de l’objectif :</a:t>
              </a:r>
            </a:p>
            <a:p>
              <a:pPr algn="ctr" rtl="0"/>
              <a:r>
                <a:rPr lang="fr-FR" sz="1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Etats climatiquement neutres</a:t>
              </a:r>
              <a:endParaRPr lang="fr-FR" sz="1000" b="1" baseline="-25000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65" name="Flèche : Vers le bas 1" title="Flèche de jalon">
            <a:extLst>
              <a:ext uri="{FF2B5EF4-FFF2-40B4-BE49-F238E27FC236}">
                <a16:creationId xmlns="" xmlns:a16="http://schemas.microsoft.com/office/drawing/2014/main" id="{EF2BC525-2854-422B-845A-7B95FE2796BD}"/>
              </a:ext>
            </a:extLst>
          </p:cNvPr>
          <p:cNvSpPr/>
          <p:nvPr/>
        </p:nvSpPr>
        <p:spPr>
          <a:xfrm>
            <a:off x="1322298" y="6313810"/>
            <a:ext cx="235127" cy="349686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A66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66" name="Zone de texte 60">
            <a:extLst>
              <a:ext uri="{FF2B5EF4-FFF2-40B4-BE49-F238E27FC236}">
                <a16:creationId xmlns="" xmlns:a16="http://schemas.microsoft.com/office/drawing/2014/main" id="{A6E28C73-4CCB-4BDB-82CA-BEE3A58D33D9}"/>
              </a:ext>
            </a:extLst>
          </p:cNvPr>
          <p:cNvSpPr txBox="1"/>
          <p:nvPr/>
        </p:nvSpPr>
        <p:spPr>
          <a:xfrm>
            <a:off x="1644263" y="6411709"/>
            <a:ext cx="128594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Région wallonne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5" name="Jalon 2" title="Jalon 2">
            <a:extLst>
              <a:ext uri="{FF2B5EF4-FFF2-40B4-BE49-F238E27FC236}">
                <a16:creationId xmlns="" xmlns:a16="http://schemas.microsoft.com/office/drawing/2014/main" id="{2AEC5DB5-2EFC-41F3-8029-7EE36BB08AF9}"/>
              </a:ext>
            </a:extLst>
          </p:cNvPr>
          <p:cNvGrpSpPr/>
          <p:nvPr/>
        </p:nvGrpSpPr>
        <p:grpSpPr>
          <a:xfrm rot="10800000">
            <a:off x="1816507" y="2815909"/>
            <a:ext cx="1260648" cy="2529588"/>
            <a:chOff x="689353" y="365446"/>
            <a:chExt cx="1260648" cy="2529588"/>
          </a:xfrm>
        </p:grpSpPr>
        <p:sp>
          <p:nvSpPr>
            <p:cNvPr id="76" name="Flèche : Vers le bas 112" title="Flèche haute de jalon">
              <a:extLst>
                <a:ext uri="{FF2B5EF4-FFF2-40B4-BE49-F238E27FC236}">
                  <a16:creationId xmlns="" xmlns:a16="http://schemas.microsoft.com/office/drawing/2014/main" id="{64FA0107-4988-4579-A5AC-40B595D901B9}"/>
                </a:ext>
              </a:extLst>
            </p:cNvPr>
            <p:cNvSpPr/>
            <p:nvPr/>
          </p:nvSpPr>
          <p:spPr>
            <a:xfrm>
              <a:off x="1479746" y="1543342"/>
              <a:ext cx="470255" cy="1351692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EF67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82" name="Ovale 113" title="Numéro du jalon">
              <a:extLst>
                <a:ext uri="{FF2B5EF4-FFF2-40B4-BE49-F238E27FC236}">
                  <a16:creationId xmlns="" xmlns:a16="http://schemas.microsoft.com/office/drawing/2014/main" id="{1A9A1384-BB26-4C08-8F02-CABB6507B872}"/>
                </a:ext>
              </a:extLst>
            </p:cNvPr>
            <p:cNvSpPr/>
            <p:nvPr/>
          </p:nvSpPr>
          <p:spPr>
            <a:xfrm rot="10800000">
              <a:off x="1500525" y="1663005"/>
              <a:ext cx="425171" cy="4254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2020</a:t>
              </a:r>
              <a:endPara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3" name="Zone de texte 115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 rot="10800000">
              <a:off x="689353" y="365446"/>
              <a:ext cx="1258522" cy="1077218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fr-FR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Juin : </a:t>
              </a:r>
            </a:p>
            <a:p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Déclaration urgence climatique par le Collège</a:t>
              </a:r>
            </a:p>
            <a:p>
              <a:r>
                <a:rPr lang="fr-F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&amp;</a:t>
              </a:r>
              <a:endPara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endParaRPr>
            </a:p>
            <a:p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Relance du Comité Provincial DD</a:t>
              </a:r>
            </a:p>
          </p:txBody>
        </p:sp>
      </p:grpSp>
      <p:sp>
        <p:nvSpPr>
          <p:cNvPr id="84" name="Flèche : Vers le bas 1" title="Flèche de jalon">
            <a:extLst>
              <a:ext uri="{FF2B5EF4-FFF2-40B4-BE49-F238E27FC236}">
                <a16:creationId xmlns="" xmlns:a16="http://schemas.microsoft.com/office/drawing/2014/main" id="{EF2BC525-2854-422B-845A-7B95FE2796BD}"/>
              </a:ext>
            </a:extLst>
          </p:cNvPr>
          <p:cNvSpPr/>
          <p:nvPr/>
        </p:nvSpPr>
        <p:spPr>
          <a:xfrm>
            <a:off x="2899477" y="6313810"/>
            <a:ext cx="235127" cy="349686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EF6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85" name="Zone de texte 60">
            <a:extLst>
              <a:ext uri="{FF2B5EF4-FFF2-40B4-BE49-F238E27FC236}">
                <a16:creationId xmlns="" xmlns:a16="http://schemas.microsoft.com/office/drawing/2014/main" id="{A6E28C73-4CCB-4BDB-82CA-BEE3A58D33D9}"/>
              </a:ext>
            </a:extLst>
          </p:cNvPr>
          <p:cNvSpPr txBox="1"/>
          <p:nvPr/>
        </p:nvSpPr>
        <p:spPr>
          <a:xfrm>
            <a:off x="3221442" y="6411709"/>
            <a:ext cx="128594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Province de Hainaut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86" name="Jalon 2" title="Jalon 2">
            <a:extLst>
              <a:ext uri="{FF2B5EF4-FFF2-40B4-BE49-F238E27FC236}">
                <a16:creationId xmlns="" xmlns:a16="http://schemas.microsoft.com/office/drawing/2014/main" id="{2AEC5DB5-2EFC-41F3-8029-7EE36BB08AF9}"/>
              </a:ext>
            </a:extLst>
          </p:cNvPr>
          <p:cNvGrpSpPr/>
          <p:nvPr/>
        </p:nvGrpSpPr>
        <p:grpSpPr>
          <a:xfrm rot="10800000">
            <a:off x="8850411" y="2813828"/>
            <a:ext cx="1302989" cy="1966308"/>
            <a:chOff x="1076675" y="1289863"/>
            <a:chExt cx="1302989" cy="1966308"/>
          </a:xfrm>
        </p:grpSpPr>
        <p:sp>
          <p:nvSpPr>
            <p:cNvPr id="87" name="Flèche : Vers le bas 112" title="Flèche haute de jalon">
              <a:extLst>
                <a:ext uri="{FF2B5EF4-FFF2-40B4-BE49-F238E27FC236}">
                  <a16:creationId xmlns="" xmlns:a16="http://schemas.microsoft.com/office/drawing/2014/main" id="{64FA0107-4988-4579-A5AC-40B595D901B9}"/>
                </a:ext>
              </a:extLst>
            </p:cNvPr>
            <p:cNvSpPr/>
            <p:nvPr/>
          </p:nvSpPr>
          <p:spPr>
            <a:xfrm>
              <a:off x="1479743" y="1902398"/>
              <a:ext cx="470255" cy="1353773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A66B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88" name="Ovale 113" title="Numéro du jalon">
              <a:extLst>
                <a:ext uri="{FF2B5EF4-FFF2-40B4-BE49-F238E27FC236}">
                  <a16:creationId xmlns="" xmlns:a16="http://schemas.microsoft.com/office/drawing/2014/main" id="{1A9A1384-BB26-4C08-8F02-CABB6507B872}"/>
                </a:ext>
              </a:extLst>
            </p:cNvPr>
            <p:cNvSpPr/>
            <p:nvPr/>
          </p:nvSpPr>
          <p:spPr>
            <a:xfrm rot="10800000">
              <a:off x="1500525" y="2020398"/>
              <a:ext cx="425171" cy="42543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2035</a:t>
              </a:r>
              <a:endParaRPr lang="fr-FR" sz="1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9" name="Zone de texte 115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 rot="10800000">
              <a:off x="1076675" y="1289863"/>
              <a:ext cx="1302989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fr-FR" sz="1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STRATEGIE</a:t>
              </a:r>
            </a:p>
            <a:p>
              <a:pPr algn="ctr" rtl="0"/>
              <a:r>
                <a:rPr lang="fr-FR" sz="1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Bâtiments publics neutres en carbone</a:t>
              </a:r>
            </a:p>
          </p:txBody>
        </p:sp>
      </p:grpSp>
      <p:grpSp>
        <p:nvGrpSpPr>
          <p:cNvPr id="44" name="Jalon 2" title="Jalon 2">
            <a:extLst>
              <a:ext uri="{FF2B5EF4-FFF2-40B4-BE49-F238E27FC236}">
                <a16:creationId xmlns="" xmlns:a16="http://schemas.microsoft.com/office/drawing/2014/main" id="{2AEC5DB5-2EFC-41F3-8029-7EE36BB08AF9}"/>
              </a:ext>
            </a:extLst>
          </p:cNvPr>
          <p:cNvGrpSpPr/>
          <p:nvPr/>
        </p:nvGrpSpPr>
        <p:grpSpPr>
          <a:xfrm rot="10800000">
            <a:off x="249715" y="2815909"/>
            <a:ext cx="1455078" cy="2991253"/>
            <a:chOff x="489811" y="-96219"/>
            <a:chExt cx="1455078" cy="2991253"/>
          </a:xfrm>
        </p:grpSpPr>
        <p:sp>
          <p:nvSpPr>
            <p:cNvPr id="45" name="Flèche : Vers le bas 112" title="Flèche haute de jalon">
              <a:extLst>
                <a:ext uri="{FF2B5EF4-FFF2-40B4-BE49-F238E27FC236}">
                  <a16:creationId xmlns="" xmlns:a16="http://schemas.microsoft.com/office/drawing/2014/main" id="{64FA0107-4988-4579-A5AC-40B595D901B9}"/>
                </a:ext>
              </a:extLst>
            </p:cNvPr>
            <p:cNvSpPr/>
            <p:nvPr/>
          </p:nvSpPr>
          <p:spPr>
            <a:xfrm>
              <a:off x="1333587" y="1543342"/>
              <a:ext cx="470255" cy="1351692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EF67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46" name="Ovale 113" title="Numéro du jalon">
              <a:extLst>
                <a:ext uri="{FF2B5EF4-FFF2-40B4-BE49-F238E27FC236}">
                  <a16:creationId xmlns="" xmlns:a16="http://schemas.microsoft.com/office/drawing/2014/main" id="{1A9A1384-BB26-4C08-8F02-CABB6507B872}"/>
                </a:ext>
              </a:extLst>
            </p:cNvPr>
            <p:cNvSpPr/>
            <p:nvPr/>
          </p:nvSpPr>
          <p:spPr>
            <a:xfrm rot="10800000">
              <a:off x="1354366" y="1663005"/>
              <a:ext cx="425171" cy="4254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2019</a:t>
              </a:r>
              <a:endPara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7" name="Zone de texte 115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 rot="10800000">
              <a:off x="489811" y="-96219"/>
              <a:ext cx="1455078" cy="1538883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fr-FR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Mars : </a:t>
              </a:r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création de l’Assemblée des Jeunes</a:t>
              </a:r>
            </a:p>
            <a:p>
              <a:r>
                <a:rPr lang="fr-FR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Mai : </a:t>
              </a:r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Résolution plastique votée par Conseil provincial</a:t>
              </a:r>
            </a:p>
            <a:p>
              <a:r>
                <a:rPr lang="fr-FR" sz="1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Oct</a:t>
              </a:r>
              <a:r>
                <a:rPr lang="fr-FR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 : </a:t>
              </a:r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création CCDD</a:t>
              </a:r>
              <a:r>
                <a:rPr lang="fr-FR" sz="10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 (7)</a:t>
              </a:r>
            </a:p>
            <a:p>
              <a:r>
                <a:rPr lang="fr-FR" sz="10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Nov</a:t>
              </a:r>
              <a:r>
                <a:rPr lang="fr-FR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 : </a:t>
              </a:r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signature du Green Deal achats circulaires</a:t>
              </a:r>
            </a:p>
          </p:txBody>
        </p:sp>
      </p:grpSp>
      <p:sp>
        <p:nvSpPr>
          <p:cNvPr id="68" name="Zone de texte 115">
            <a:extLst>
              <a:ext uri="{FF2B5EF4-FFF2-40B4-BE49-F238E27FC236}">
                <a16:creationId xmlns="" xmlns:a16="http://schemas.microsoft.com/office/drawing/2014/main" id="{5938A122-F3F6-4956-953F-D7D83254FFD4}"/>
              </a:ext>
            </a:extLst>
          </p:cNvPr>
          <p:cNvSpPr txBox="1"/>
          <p:nvPr/>
        </p:nvSpPr>
        <p:spPr>
          <a:xfrm>
            <a:off x="404396" y="931313"/>
            <a:ext cx="3958575" cy="123110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fr-FR" sz="10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Bref historique Province de Hainaut :</a:t>
            </a:r>
          </a:p>
          <a:p>
            <a:pPr marL="171450" indent="-171450">
              <a:buFontTx/>
              <a:buChar char="-"/>
            </a:pP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2008 : Création du Département URE au sein d’HGP</a:t>
            </a:r>
          </a:p>
          <a:p>
            <a:pPr marL="171450" indent="-171450">
              <a:buFontTx/>
              <a:buChar char="-"/>
            </a:pP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2010? : engagement d’un Conseiller en environnement à HD</a:t>
            </a:r>
          </a:p>
          <a:p>
            <a:pPr marL="171450" indent="-171450">
              <a:buFontTx/>
              <a:buChar char="-"/>
            </a:pP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2012 : Création de la Cellule Agenda 21 à HE</a:t>
            </a:r>
          </a:p>
          <a:p>
            <a:pPr marL="171450" indent="-171450">
              <a:buFontTx/>
              <a:buChar char="-"/>
            </a:pP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2014 :</a:t>
            </a:r>
          </a:p>
          <a:p>
            <a:pPr marL="357188" lvl="1" indent="-171450">
              <a:buFont typeface="Arial" panose="020B0604020202020204" pitchFamily="34" charset="0"/>
              <a:buChar char="•"/>
            </a:pP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Création du Comité Provincial Développement Durable</a:t>
            </a:r>
          </a:p>
          <a:p>
            <a:pPr marL="357188" lvl="1" indent="-171450">
              <a:buFont typeface="Arial" panose="020B0604020202020204" pitchFamily="34" charset="0"/>
              <a:buChar char="•"/>
            </a:pP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Lancement de PROXIAL</a:t>
            </a:r>
          </a:p>
          <a:p>
            <a:pPr marL="171450" lvl="1" indent="-171450">
              <a:buFontTx/>
              <a:buChar char="-"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2018 : Intégration des ODD dans </a:t>
            </a:r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ADhésioN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9" name="Jalon 2" title="Jalon 2">
            <a:extLst>
              <a:ext uri="{FF2B5EF4-FFF2-40B4-BE49-F238E27FC236}">
                <a16:creationId xmlns="" xmlns:a16="http://schemas.microsoft.com/office/drawing/2014/main" id="{2AEC5DB5-2EFC-41F3-8029-7EE36BB08AF9}"/>
              </a:ext>
            </a:extLst>
          </p:cNvPr>
          <p:cNvGrpSpPr/>
          <p:nvPr/>
        </p:nvGrpSpPr>
        <p:grpSpPr>
          <a:xfrm rot="10800000">
            <a:off x="3240122" y="2815909"/>
            <a:ext cx="1361030" cy="3142056"/>
            <a:chOff x="676573" y="-247022"/>
            <a:chExt cx="1361030" cy="3142056"/>
          </a:xfrm>
        </p:grpSpPr>
        <p:sp>
          <p:nvSpPr>
            <p:cNvPr id="70" name="Flèche : Vers le bas 112" title="Flèche haute de jalon">
              <a:extLst>
                <a:ext uri="{FF2B5EF4-FFF2-40B4-BE49-F238E27FC236}">
                  <a16:creationId xmlns="" xmlns:a16="http://schemas.microsoft.com/office/drawing/2014/main" id="{64FA0107-4988-4579-A5AC-40B595D901B9}"/>
                </a:ext>
              </a:extLst>
            </p:cNvPr>
            <p:cNvSpPr/>
            <p:nvPr/>
          </p:nvSpPr>
          <p:spPr>
            <a:xfrm>
              <a:off x="1567092" y="1543342"/>
              <a:ext cx="470255" cy="1351692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EF67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71" name="Ovale 113" title="Numéro du jalon">
              <a:extLst>
                <a:ext uri="{FF2B5EF4-FFF2-40B4-BE49-F238E27FC236}">
                  <a16:creationId xmlns="" xmlns:a16="http://schemas.microsoft.com/office/drawing/2014/main" id="{1A9A1384-BB26-4C08-8F02-CABB6507B872}"/>
                </a:ext>
              </a:extLst>
            </p:cNvPr>
            <p:cNvSpPr/>
            <p:nvPr/>
          </p:nvSpPr>
          <p:spPr>
            <a:xfrm rot="10800000">
              <a:off x="1587871" y="1663005"/>
              <a:ext cx="425171" cy="4254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2021</a:t>
              </a:r>
              <a:endPara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2" name="Zone de texte 115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 rot="10800000">
              <a:off x="676573" y="-247022"/>
              <a:ext cx="1361030" cy="1692771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fr-FR" sz="1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Janv</a:t>
              </a:r>
              <a:r>
                <a:rPr lang="fr-FR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 : </a:t>
              </a:r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AGW interdiction plastiques à usage unique</a:t>
              </a:r>
            </a:p>
            <a:p>
              <a:r>
                <a:rPr lang="fr-FR" sz="1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Fév</a:t>
              </a:r>
              <a:r>
                <a:rPr lang="fr-FR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 : </a:t>
              </a:r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Début </a:t>
              </a:r>
              <a:r>
                <a:rPr lang="fr-F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accompag</a:t>
              </a:r>
              <a:r>
                <a:rPr lang="fr-FR" sz="1000" baseline="30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nt</a:t>
              </a:r>
              <a:r>
                <a:rPr lang="fr-FR" sz="1000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« Vers des organisations durables </a:t>
              </a:r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»    &amp;</a:t>
              </a:r>
              <a:endPara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endParaRPr>
            </a:p>
            <a:p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Présentation </a:t>
              </a:r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dossiers plan plastique et urgence climatique au Collège</a:t>
              </a:r>
            </a:p>
          </p:txBody>
        </p:sp>
      </p:grpSp>
      <p:cxnSp>
        <p:nvCxnSpPr>
          <p:cNvPr id="73" name="Connecteur droit avec flèche 3">
            <a:extLst>
              <a:ext uri="{FF2B5EF4-FFF2-40B4-BE49-F238E27FC236}">
                <a16:creationId xmlns="" xmlns:a16="http://schemas.microsoft.com/office/drawing/2014/main" id="{D8436AB7-777F-4E2A-9443-A66E25822F8A}"/>
              </a:ext>
            </a:extLst>
          </p:cNvPr>
          <p:cNvCxnSpPr>
            <a:cxnSpLocks/>
          </p:cNvCxnSpPr>
          <p:nvPr/>
        </p:nvCxnSpPr>
        <p:spPr>
          <a:xfrm>
            <a:off x="10195561" y="2595940"/>
            <a:ext cx="1574870" cy="0"/>
          </a:xfrm>
          <a:prstGeom prst="straightConnector1">
            <a:avLst/>
          </a:prstGeom>
          <a:ln w="317500">
            <a:solidFill>
              <a:schemeClr val="bg1">
                <a:lumMod val="75000"/>
              </a:schemeClr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 3">
            <a:extLst>
              <a:ext uri="{FF2B5EF4-FFF2-40B4-BE49-F238E27FC236}">
                <a16:creationId xmlns="" xmlns:a16="http://schemas.microsoft.com/office/drawing/2014/main" id="{D8436AB7-777F-4E2A-9443-A66E25822F8A}"/>
              </a:ext>
            </a:extLst>
          </p:cNvPr>
          <p:cNvCxnSpPr>
            <a:cxnSpLocks/>
          </p:cNvCxnSpPr>
          <p:nvPr/>
        </p:nvCxnSpPr>
        <p:spPr>
          <a:xfrm>
            <a:off x="0" y="2595092"/>
            <a:ext cx="9547530" cy="0"/>
          </a:xfrm>
          <a:prstGeom prst="straightConnector1">
            <a:avLst/>
          </a:prstGeom>
          <a:noFill/>
          <a:ln w="317500">
            <a:solidFill>
              <a:schemeClr val="bg1">
                <a:lumMod val="75000"/>
              </a:schemeClr>
            </a:solidFill>
            <a:miter lim="800000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9498963" y="2455039"/>
            <a:ext cx="714497" cy="0"/>
          </a:xfrm>
          <a:prstGeom prst="line">
            <a:avLst/>
          </a:prstGeom>
          <a:ln w="38100" cap="sq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9498963" y="2734681"/>
            <a:ext cx="714497" cy="0"/>
          </a:xfrm>
          <a:prstGeom prst="line">
            <a:avLst/>
          </a:prstGeom>
          <a:ln w="38100" cap="sq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>
            <a:extLst>
              <a:ext uri="{FF2B5EF4-FFF2-40B4-BE49-F238E27FC236}">
                <a16:creationId xmlns="" xmlns:a16="http://schemas.microsoft.com/office/drawing/2014/main" id="{6190EE01-B30F-4CAC-8C6A-FD17EDED6E01}"/>
              </a:ext>
            </a:extLst>
          </p:cNvPr>
          <p:cNvCxnSpPr>
            <a:cxnSpLocks/>
          </p:cNvCxnSpPr>
          <p:nvPr/>
        </p:nvCxnSpPr>
        <p:spPr>
          <a:xfrm>
            <a:off x="2052071" y="2436278"/>
            <a:ext cx="0" cy="318977"/>
          </a:xfrm>
          <a:prstGeom prst="line">
            <a:avLst/>
          </a:prstGeom>
          <a:ln w="34925" cmpd="sng">
            <a:solidFill>
              <a:schemeClr val="bg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 de texte 194">
            <a:extLst>
              <a:ext uri="{FF2B5EF4-FFF2-40B4-BE49-F238E27FC236}">
                <a16:creationId xmlns="" xmlns:a16="http://schemas.microsoft.com/office/drawing/2014/main" id="{2BD778E6-D334-4389-B4C0-6C793B6E1E82}"/>
              </a:ext>
            </a:extLst>
          </p:cNvPr>
          <p:cNvSpPr txBox="1"/>
          <p:nvPr/>
        </p:nvSpPr>
        <p:spPr>
          <a:xfrm>
            <a:off x="2105424" y="2475700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 rtl="0">
              <a:defRPr lang="fr-FR"/>
            </a:defPPr>
            <a:lvl1pPr algn="ctr">
              <a:defRPr sz="1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 dirty="0" smtClean="0"/>
              <a:t>2020</a:t>
            </a:r>
            <a:endParaRPr lang="fr-FR" dirty="0"/>
          </a:p>
        </p:txBody>
      </p:sp>
      <p:cxnSp>
        <p:nvCxnSpPr>
          <p:cNvPr id="81" name="Connecteur droit 80">
            <a:extLst>
              <a:ext uri="{FF2B5EF4-FFF2-40B4-BE49-F238E27FC236}">
                <a16:creationId xmlns="" xmlns:a16="http://schemas.microsoft.com/office/drawing/2014/main" id="{6190EE01-B30F-4CAC-8C6A-FD17EDED6E01}"/>
              </a:ext>
            </a:extLst>
          </p:cNvPr>
          <p:cNvCxnSpPr>
            <a:cxnSpLocks/>
          </p:cNvCxnSpPr>
          <p:nvPr/>
        </p:nvCxnSpPr>
        <p:spPr>
          <a:xfrm>
            <a:off x="8289376" y="2436278"/>
            <a:ext cx="0" cy="318977"/>
          </a:xfrm>
          <a:prstGeom prst="line">
            <a:avLst/>
          </a:prstGeom>
          <a:ln w="34925" cmpd="sng">
            <a:solidFill>
              <a:schemeClr val="bg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Zone de texte 194">
            <a:extLst>
              <a:ext uri="{FF2B5EF4-FFF2-40B4-BE49-F238E27FC236}">
                <a16:creationId xmlns="" xmlns:a16="http://schemas.microsoft.com/office/drawing/2014/main" id="{2BD778E6-D334-4389-B4C0-6C793B6E1E82}"/>
              </a:ext>
            </a:extLst>
          </p:cNvPr>
          <p:cNvSpPr txBox="1"/>
          <p:nvPr/>
        </p:nvSpPr>
        <p:spPr>
          <a:xfrm>
            <a:off x="8342729" y="2475700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 rtl="0">
              <a:defRPr lang="fr-FR"/>
            </a:defPPr>
            <a:lvl1pPr algn="ctr">
              <a:defRPr sz="1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 dirty="0" smtClean="0"/>
              <a:t>2030</a:t>
            </a:r>
            <a:endParaRPr lang="fr-FR" dirty="0"/>
          </a:p>
        </p:txBody>
      </p:sp>
      <p:cxnSp>
        <p:nvCxnSpPr>
          <p:cNvPr id="91" name="Connecteur droit 90">
            <a:extLst>
              <a:ext uri="{FF2B5EF4-FFF2-40B4-BE49-F238E27FC236}">
                <a16:creationId xmlns="" xmlns:a16="http://schemas.microsoft.com/office/drawing/2014/main" id="{6190EE01-B30F-4CAC-8C6A-FD17EDED6E01}"/>
              </a:ext>
            </a:extLst>
          </p:cNvPr>
          <p:cNvCxnSpPr>
            <a:cxnSpLocks/>
          </p:cNvCxnSpPr>
          <p:nvPr/>
        </p:nvCxnSpPr>
        <p:spPr>
          <a:xfrm>
            <a:off x="10754173" y="2436278"/>
            <a:ext cx="0" cy="318977"/>
          </a:xfrm>
          <a:prstGeom prst="line">
            <a:avLst/>
          </a:prstGeom>
          <a:ln w="34925" cmpd="sng">
            <a:solidFill>
              <a:schemeClr val="bg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Zone de texte 194">
            <a:extLst>
              <a:ext uri="{FF2B5EF4-FFF2-40B4-BE49-F238E27FC236}">
                <a16:creationId xmlns="" xmlns:a16="http://schemas.microsoft.com/office/drawing/2014/main" id="{2BD778E6-D334-4389-B4C0-6C793B6E1E82}"/>
              </a:ext>
            </a:extLst>
          </p:cNvPr>
          <p:cNvSpPr txBox="1"/>
          <p:nvPr/>
        </p:nvSpPr>
        <p:spPr>
          <a:xfrm>
            <a:off x="10807526" y="2475700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 rtl="0">
              <a:defRPr lang="fr-FR"/>
            </a:defPPr>
            <a:lvl1pPr algn="ctr">
              <a:defRPr sz="1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 dirty="0" smtClean="0"/>
              <a:t>2050</a:t>
            </a:r>
            <a:endParaRPr lang="fr-FR" dirty="0"/>
          </a:p>
        </p:txBody>
      </p:sp>
      <p:grpSp>
        <p:nvGrpSpPr>
          <p:cNvPr id="101" name="Jalon 2" title="Jalon 2">
            <a:extLst>
              <a:ext uri="{FF2B5EF4-FFF2-40B4-BE49-F238E27FC236}">
                <a16:creationId xmlns="" xmlns:a16="http://schemas.microsoft.com/office/drawing/2014/main" id="{2AEC5DB5-2EFC-41F3-8029-7EE36BB08AF9}"/>
              </a:ext>
            </a:extLst>
          </p:cNvPr>
          <p:cNvGrpSpPr/>
          <p:nvPr/>
        </p:nvGrpSpPr>
        <p:grpSpPr>
          <a:xfrm rot="10800000">
            <a:off x="4664247" y="2813827"/>
            <a:ext cx="1295506" cy="2067923"/>
            <a:chOff x="817267" y="827111"/>
            <a:chExt cx="1295506" cy="2067923"/>
          </a:xfrm>
        </p:grpSpPr>
        <p:sp>
          <p:nvSpPr>
            <p:cNvPr id="102" name="Flèche : Vers le bas 112" title="Flèche haute de jalon">
              <a:extLst>
                <a:ext uri="{FF2B5EF4-FFF2-40B4-BE49-F238E27FC236}">
                  <a16:creationId xmlns="" xmlns:a16="http://schemas.microsoft.com/office/drawing/2014/main" id="{64FA0107-4988-4579-A5AC-40B595D901B9}"/>
                </a:ext>
              </a:extLst>
            </p:cNvPr>
            <p:cNvSpPr/>
            <p:nvPr/>
          </p:nvSpPr>
          <p:spPr>
            <a:xfrm>
              <a:off x="1642517" y="1543342"/>
              <a:ext cx="470255" cy="1351692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EF67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03" name="Ovale 113" title="Numéro du jalon">
              <a:extLst>
                <a:ext uri="{FF2B5EF4-FFF2-40B4-BE49-F238E27FC236}">
                  <a16:creationId xmlns="" xmlns:a16="http://schemas.microsoft.com/office/drawing/2014/main" id="{1A9A1384-BB26-4C08-8F02-CABB6507B872}"/>
                </a:ext>
              </a:extLst>
            </p:cNvPr>
            <p:cNvSpPr/>
            <p:nvPr/>
          </p:nvSpPr>
          <p:spPr>
            <a:xfrm rot="10800000">
              <a:off x="1663296" y="1663005"/>
              <a:ext cx="425171" cy="4254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2022</a:t>
              </a:r>
              <a:endPara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4" name="Zone de texte 115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 rot="10800000">
              <a:off x="817267" y="827111"/>
              <a:ext cx="1295506" cy="615553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fr-FR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Déc : </a:t>
              </a:r>
              <a:r>
                <a:rPr lang="fr-F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GreenDeal</a:t>
              </a:r>
              <a:r>
                <a:rPr lang="fr-F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 achats circulaires - limite passation des 2 marchés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318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ustom 13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00B0F0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ECCF3"/>
      </a:hlink>
      <a:folHlink>
        <a:srgbClr val="7F7F7F"/>
      </a:folHlink>
    </a:clrScheme>
    <a:fontScheme name="Custom 13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10121_Ligne du temps.potx" id="{7730121C-9E2A-4936-92A7-A1045A0240DE}" vid="{09EF6B46-B065-4A51-AC35-E87D4730A4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7" ma:contentTypeDescription="Create a new document." ma:contentTypeScope="" ma:versionID="71aff31462b4074963b8c698d1c1c68f">
  <xsd:schema xmlns:xsd="http://www.w3.org/2001/XMLSchema" xmlns:xs="http://www.w3.org/2001/XMLSchema" xmlns:p="http://schemas.microsoft.com/office/2006/metadata/properties" xmlns:ns2="6dc4bcd6-49db-4c07-9060-8acfc67cef9f" xmlns:ns3="fb0879af-3eba-417a-a55a-ffe6dcd6ca77" targetNamespace="http://schemas.microsoft.com/office/2006/metadata/properties" ma:root="true" ma:fieldsID="e3831fb232ece3fdb834cba9867a0e69" ns2:_="" ns3:_=""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545FF8-A549-4514-BEB3-BC4B71A052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DD3B96-61BA-417B-95FC-1E67A50941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8A6D45-05DB-4446-8D10-83E9CFDE8E9B}">
  <ds:schemaRefs>
    <ds:schemaRef ds:uri="http://purl.org/dc/terms/"/>
    <ds:schemaRef ds:uri="6dc4bcd6-49db-4c07-9060-8acfc67cef9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fb0879af-3eba-417a-a55a-ffe6dcd6ca77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485</Words>
  <Application>Microsoft Office PowerPoint</Application>
  <PresentationFormat>Grand écran</PresentationFormat>
  <Paragraphs>119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Trebuchet MS</vt:lpstr>
      <vt:lpstr>Thème Office</vt:lpstr>
      <vt:lpstr>Europe / Monde</vt:lpstr>
      <vt:lpstr>Convention des Maires / POLLEC</vt:lpstr>
      <vt:lpstr>Région wallonne / Province de Hainaut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2018-05-24T06:00:00Z</dcterms:created>
  <dcterms:modified xsi:type="dcterms:W3CDTF">2021-01-28T14:51:21Z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