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6" r:id="rId3"/>
    <p:sldId id="267" r:id="rId4"/>
    <p:sldId id="270" r:id="rId5"/>
    <p:sldId id="269" r:id="rId6"/>
    <p:sldId id="268" r:id="rId7"/>
    <p:sldId id="276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C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25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33CC3-3997-2A47-95D3-72AF4DD0BD95}" type="datetimeFigureOut">
              <a:rPr lang="fr-FR" smtClean="0"/>
              <a:t>15/02/2018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558FA-6D48-924E-BF94-4330A42A6B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26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33CC3-3997-2A47-95D3-72AF4DD0BD95}" type="datetimeFigureOut">
              <a:rPr lang="fr-FR" smtClean="0"/>
              <a:t>15/02/2018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558FA-6D48-924E-BF94-4330A42A6B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6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33CC3-3997-2A47-95D3-72AF4DD0BD95}" type="datetimeFigureOut">
              <a:rPr lang="fr-FR" smtClean="0"/>
              <a:t>15/02/2018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558FA-6D48-924E-BF94-4330A42A6B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83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33CC3-3997-2A47-95D3-72AF4DD0BD95}" type="datetimeFigureOut">
              <a:rPr lang="fr-FR" smtClean="0"/>
              <a:t>15/02/2018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558FA-6D48-924E-BF94-4330A42A6B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40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33CC3-3997-2A47-95D3-72AF4DD0BD95}" type="datetimeFigureOut">
              <a:rPr lang="fr-FR" smtClean="0"/>
              <a:t>15/02/2018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558FA-6D48-924E-BF94-4330A42A6B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92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33CC3-3997-2A47-95D3-72AF4DD0BD95}" type="datetimeFigureOut">
              <a:rPr lang="fr-FR" smtClean="0"/>
              <a:t>15/02/2018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558FA-6D48-924E-BF94-4330A42A6B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29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33CC3-3997-2A47-95D3-72AF4DD0BD95}" type="datetimeFigureOut">
              <a:rPr lang="fr-FR" smtClean="0"/>
              <a:t>15/02/2018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558FA-6D48-924E-BF94-4330A42A6B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81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33CC3-3997-2A47-95D3-72AF4DD0BD95}" type="datetimeFigureOut">
              <a:rPr lang="fr-FR" smtClean="0"/>
              <a:t>15/02/2018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558FA-6D48-924E-BF94-4330A42A6B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23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33CC3-3997-2A47-95D3-72AF4DD0BD95}" type="datetimeFigureOut">
              <a:rPr lang="fr-FR" smtClean="0"/>
              <a:t>15/02/2018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558FA-6D48-924E-BF94-4330A42A6B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8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33CC3-3997-2A47-95D3-72AF4DD0BD95}" type="datetimeFigureOut">
              <a:rPr lang="fr-FR" smtClean="0"/>
              <a:t>15/02/2018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558FA-6D48-924E-BF94-4330A42A6B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64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33CC3-3997-2A47-95D3-72AF4DD0BD95}" type="datetimeFigureOut">
              <a:rPr lang="fr-FR" smtClean="0"/>
              <a:t>15/02/2018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558FA-6D48-924E-BF94-4330A42A6B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67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2150813" y="6203788"/>
            <a:ext cx="6327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outils numériques et </a:t>
            </a:r>
            <a:r>
              <a:rPr lang="fr-FR" sz="2400" b="1" i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ErE</a:t>
            </a:r>
            <a:r>
              <a:rPr lang="fr-FR" sz="2400" b="1" i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 Neue"/>
                <a:cs typeface="Helvetica Neue"/>
              </a:rPr>
              <a:t> </a:t>
            </a:r>
            <a:r>
              <a:rPr lang="fr-FR" b="1" i="0" dirty="0" smtClean="0">
                <a:solidFill>
                  <a:schemeClr val="bg1">
                    <a:lumMod val="75000"/>
                  </a:schemeClr>
                </a:solidFill>
                <a:latin typeface="Helvetica Neue"/>
                <a:cs typeface="Helvetica Neue"/>
              </a:rPr>
              <a:t>/ Réseau IDée / </a:t>
            </a:r>
            <a:r>
              <a:rPr lang="fr-FR" b="1" i="0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2018</a:t>
            </a:r>
            <a:endParaRPr lang="fr-FR" b="1" i="0" dirty="0">
              <a:solidFill>
                <a:schemeClr val="bg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13">
            <a:clrChange>
              <a:clrFrom>
                <a:srgbClr val="EFF7E9"/>
              </a:clrFrom>
              <a:clrTo>
                <a:srgbClr val="EFF7E9">
                  <a:alpha val="0"/>
                </a:srgbClr>
              </a:clrTo>
            </a:clrChange>
          </a:blip>
          <a:srcRect l="5368" b="17243"/>
          <a:stretch/>
        </p:blipFill>
        <p:spPr>
          <a:xfrm>
            <a:off x="475876" y="5936166"/>
            <a:ext cx="1699472" cy="8287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14"/>
          <a:srcRect r="38933" b="73918"/>
          <a:stretch/>
        </p:blipFill>
        <p:spPr>
          <a:xfrm>
            <a:off x="1" y="-4061"/>
            <a:ext cx="9143998" cy="11511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24949" y="155444"/>
            <a:ext cx="5154442" cy="10167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02126" y="-4061"/>
            <a:ext cx="1841873" cy="11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3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02388" y="2001583"/>
            <a:ext cx="8359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4"/>
                </a:solidFill>
              </a:rPr>
              <a:t>Forces</a:t>
            </a:r>
          </a:p>
          <a:p>
            <a:endParaRPr lang="fr-FR" sz="2400" dirty="0"/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Diffuser l’info est au cœur de notre mission 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Notre notoriété</a:t>
            </a:r>
            <a:endParaRPr lang="fr-FR" sz="2400" dirty="0"/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Nous </a:t>
            </a:r>
            <a:r>
              <a:rPr lang="fr-FR" sz="2400" dirty="0"/>
              <a:t>avons déjà </a:t>
            </a:r>
            <a:r>
              <a:rPr lang="fr-FR" sz="2400" dirty="0" err="1"/>
              <a:t>bcp</a:t>
            </a:r>
            <a:r>
              <a:rPr lang="fr-FR" sz="2400" dirty="0"/>
              <a:t> de contenu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Notre </a:t>
            </a:r>
            <a:r>
              <a:rPr lang="fr-FR" sz="2400" dirty="0"/>
              <a:t>crédibilité et notre reconnaissance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La </a:t>
            </a:r>
            <a:r>
              <a:rPr lang="fr-FR" sz="2400" dirty="0"/>
              <a:t>diversité des infos auxquelles nous avons accès / que nous recevons</a:t>
            </a:r>
          </a:p>
          <a:p>
            <a:r>
              <a:rPr lang="fr-FR" sz="2400" dirty="0"/>
              <a:t>	</a:t>
            </a:r>
          </a:p>
          <a:p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429537" y="1045739"/>
            <a:ext cx="81238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2800" dirty="0" smtClean="0">
                <a:solidFill>
                  <a:schemeClr val="accent1"/>
                </a:solidFill>
              </a:rPr>
              <a:t>Etape 1:  ANALYSE AFOM </a:t>
            </a:r>
            <a:r>
              <a:rPr lang="fr-FR" sz="2800" dirty="0">
                <a:solidFill>
                  <a:schemeClr val="accent1"/>
                </a:solidFill>
              </a:rPr>
              <a:t>complétée en </a:t>
            </a:r>
            <a:r>
              <a:rPr lang="fr-FR" sz="2800" dirty="0" smtClean="0">
                <a:solidFill>
                  <a:schemeClr val="accent1"/>
                </a:solidFill>
              </a:rPr>
              <a:t>équipe</a:t>
            </a:r>
            <a:endParaRPr lang="fr-F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r="38933" b="73918"/>
          <a:stretch/>
        </p:blipFill>
        <p:spPr>
          <a:xfrm>
            <a:off x="1" y="-4061"/>
            <a:ext cx="9143998" cy="11511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3113" y="2017267"/>
            <a:ext cx="84973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fr-FR" b="1" dirty="0" smtClean="0"/>
              <a:t>Mentions </a:t>
            </a:r>
            <a:r>
              <a:rPr lang="fr-FR" b="1" dirty="0"/>
              <a:t>j’aime</a:t>
            </a:r>
            <a:r>
              <a:rPr lang="fr-FR" dirty="0"/>
              <a:t> : voir l’évolution du nombre de fan + voir à quel moment on a gagné des fans et </a:t>
            </a:r>
            <a:r>
              <a:rPr lang="fr-FR" dirty="0" err="1"/>
              <a:t>qd</a:t>
            </a:r>
            <a:r>
              <a:rPr lang="fr-FR" dirty="0"/>
              <a:t> on en a perdu, en fonction du type de message ou de la fréquence</a:t>
            </a: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fr-FR" b="1" dirty="0"/>
              <a:t>portée</a:t>
            </a:r>
            <a:r>
              <a:rPr lang="fr-FR" dirty="0"/>
              <a:t> : voire le nombre potentiel de personnes atteintes + voir ceux qui ont masqué ou désinscrit quand on met un message qui lasse &gt; au RID peu de personnes nous masquent ou se </a:t>
            </a:r>
            <a:r>
              <a:rPr lang="fr-FR" dirty="0" err="1"/>
              <a:t>désincrivent</a:t>
            </a:r>
            <a:endParaRPr lang="fr-FR" dirty="0"/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fr-FR" b="1" dirty="0"/>
              <a:t>publications</a:t>
            </a:r>
            <a:r>
              <a:rPr lang="fr-FR" dirty="0"/>
              <a:t> : le plus pertinent pour analyser nos messages et campagnes !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fr-FR" dirty="0"/>
              <a:t>on y voit quand nos fans sont en ligne : RID : 9h et 21h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fr-FR" dirty="0"/>
              <a:t>types de publications : photo marche mieux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fr-FR" dirty="0"/>
              <a:t>on voit aussi les publications qui ont été masquées, ou le temps d’engagement (petit flèche en haut à gauche) nombre de clic ou d’engagement par publication. </a:t>
            </a: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fr-FR" b="1" dirty="0" smtClean="0"/>
              <a:t>personnes</a:t>
            </a:r>
            <a:r>
              <a:rPr lang="fr-FR" dirty="0" smtClean="0"/>
              <a:t> </a:t>
            </a:r>
            <a:r>
              <a:rPr lang="fr-FR" dirty="0"/>
              <a:t>&gt; voir « personnes atteintes » ou « actives »</a:t>
            </a: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fr-FR" b="1" dirty="0"/>
              <a:t>plus ils sont âgés</a:t>
            </a:r>
            <a:r>
              <a:rPr lang="fr-FR" dirty="0"/>
              <a:t>, plus ils sont engagés </a:t>
            </a:r>
            <a:endParaRPr lang="fr-FR" dirty="0" smtClean="0"/>
          </a:p>
          <a:p>
            <a:pPr marL="342900" lvl="0" indent="-342900">
              <a:buFont typeface="Arial"/>
              <a:buChar char="•"/>
            </a:pPr>
            <a:endParaRPr lang="fr-FR" sz="24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429537" y="1112479"/>
            <a:ext cx="81238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2800" dirty="0" smtClean="0">
                <a:solidFill>
                  <a:schemeClr val="accent1"/>
                </a:solidFill>
              </a:rPr>
              <a:t>Etape 4 : évaluer &gt; analyser les STATS</a:t>
            </a:r>
            <a:endParaRPr lang="fr-FR" sz="2800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24949" y="155444"/>
            <a:ext cx="5154442" cy="10167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126" y="-4061"/>
            <a:ext cx="1841873" cy="11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8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r="38933" b="73918"/>
          <a:stretch/>
        </p:blipFill>
        <p:spPr>
          <a:xfrm>
            <a:off x="1" y="-4061"/>
            <a:ext cx="9143998" cy="11511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3113" y="2017267"/>
            <a:ext cx="7970274" cy="407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dirty="0" smtClean="0"/>
              <a:t>Avec le nouvel algorithme, cela  va bientôt devenir incontournable?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dirty="0" smtClean="0"/>
              <a:t>Éviter bouton </a:t>
            </a:r>
            <a:r>
              <a:rPr lang="fr-FR" dirty="0"/>
              <a:t>« Booster », ou « promouvoir », ou « promouvoir le site web » &gt; </a:t>
            </a:r>
            <a:r>
              <a:rPr lang="fr-FR" dirty="0" smtClean="0"/>
              <a:t>choisir </a:t>
            </a:r>
            <a:r>
              <a:rPr lang="fr-FR" dirty="0"/>
              <a:t>plutôt dans menu en haut à droite :</a:t>
            </a:r>
            <a:r>
              <a:rPr lang="fr-FR" b="1" dirty="0"/>
              <a:t> « créer des pub »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dirty="0"/>
              <a:t>dans le </a:t>
            </a:r>
            <a:r>
              <a:rPr lang="fr-FR" b="1" dirty="0"/>
              <a:t>gestionnaire de pub</a:t>
            </a:r>
            <a:r>
              <a:rPr lang="fr-FR" dirty="0"/>
              <a:t> : « </a:t>
            </a:r>
            <a:r>
              <a:rPr lang="fr-FR" dirty="0" smtClean="0"/>
              <a:t>booster », </a:t>
            </a:r>
            <a:r>
              <a:rPr lang="fr-FR" dirty="0"/>
              <a:t>« générer du trafic vers votre site web », « générer des conversions… » &gt; est-ce qu’on part d’une publication qui existe ou est-ce que c’est une pub vers notre site web ?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b="1" dirty="0"/>
              <a:t>« j’aime la page »</a:t>
            </a:r>
            <a:r>
              <a:rPr lang="fr-FR" dirty="0"/>
              <a:t>, utile lorsqu’on lance une page pour avoir les premiers fans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dirty="0"/>
              <a:t>une fois choisi l’objectif, il faut </a:t>
            </a:r>
            <a:r>
              <a:rPr lang="fr-FR" b="1" dirty="0"/>
              <a:t>cibler</a:t>
            </a:r>
            <a:r>
              <a:rPr lang="fr-FR" dirty="0"/>
              <a:t>, et c’est extrêmement précis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b="1" dirty="0"/>
              <a:t>budget</a:t>
            </a:r>
            <a:r>
              <a:rPr lang="fr-FR" dirty="0"/>
              <a:t> : il faut le changer, en le mettant sur la durée de la campagne (et non quotidien). Facebook ne dépassera pas ce budget</a:t>
            </a:r>
          </a:p>
          <a:p>
            <a:pPr lvl="0"/>
            <a:endParaRPr lang="fr-FR" sz="24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429537" y="1112479"/>
            <a:ext cx="81238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2800" dirty="0" smtClean="0">
                <a:solidFill>
                  <a:schemeClr val="accent1"/>
                </a:solidFill>
              </a:rPr>
              <a:t>Payer pour être vu ? </a:t>
            </a:r>
            <a:r>
              <a:rPr lang="fr-FR" sz="2800" dirty="0">
                <a:solidFill>
                  <a:schemeClr val="accent1"/>
                </a:solidFill>
              </a:rPr>
              <a:t>(pub)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24949" y="155444"/>
            <a:ext cx="5154442" cy="10167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126" y="-4061"/>
            <a:ext cx="1841873" cy="11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0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r="38933" b="73918"/>
          <a:stretch/>
        </p:blipFill>
        <p:spPr>
          <a:xfrm>
            <a:off x="1" y="-4061"/>
            <a:ext cx="9143998" cy="11511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3113" y="2017267"/>
            <a:ext cx="7970274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/>
              <a:t>budget : « option avancée » </a:t>
            </a:r>
            <a:r>
              <a:rPr lang="fr-FR" dirty="0"/>
              <a:t>et alors </a:t>
            </a:r>
            <a:r>
              <a:rPr lang="fr-FR" dirty="0" smtClean="0"/>
              <a:t>:</a:t>
            </a:r>
          </a:p>
          <a:p>
            <a:pPr marL="285750" lvl="0" indent="-285750">
              <a:buFont typeface="Arial"/>
              <a:buChar char="•"/>
            </a:pPr>
            <a:endParaRPr lang="fr-FR" dirty="0"/>
          </a:p>
          <a:p>
            <a:pPr lvl="1">
              <a:spcAft>
                <a:spcPts val="600"/>
              </a:spcAft>
            </a:pPr>
            <a:r>
              <a:rPr lang="fr-FR" dirty="0"/>
              <a:t>- </a:t>
            </a:r>
            <a:r>
              <a:rPr lang="fr-FR" dirty="0" smtClean="0"/>
              <a:t>Impression = </a:t>
            </a:r>
            <a:r>
              <a:rPr lang="fr-FR" dirty="0"/>
              <a:t>le fait d’apparaître sur la page (et si il clique tant mieux), c’est un coût par 1000 impressions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- </a:t>
            </a:r>
            <a:r>
              <a:rPr lang="fr-FR" dirty="0" smtClean="0"/>
              <a:t>Principe </a:t>
            </a:r>
            <a:r>
              <a:rPr lang="fr-FR" dirty="0"/>
              <a:t>d’enchère : tu dois mettre assez pour passer devant les autres annonceurs. Les prix augmentent en fonction des </a:t>
            </a:r>
            <a:r>
              <a:rPr lang="fr-FR" dirty="0" smtClean="0"/>
              <a:t>périodes (soldes, Noel,…). </a:t>
            </a:r>
            <a:r>
              <a:rPr lang="fr-FR" dirty="0"/>
              <a:t>Ou alors tu mets peu, </a:t>
            </a:r>
            <a:r>
              <a:rPr lang="fr-FR" dirty="0" smtClean="0"/>
              <a:t>si </a:t>
            </a:r>
            <a:r>
              <a:rPr lang="fr-FR" dirty="0"/>
              <a:t>t</a:t>
            </a:r>
            <a:r>
              <a:rPr lang="fr-FR" dirty="0" smtClean="0"/>
              <a:t>u </a:t>
            </a:r>
            <a:r>
              <a:rPr lang="fr-FR" dirty="0"/>
              <a:t>as le temps, et de toute façon tu ne paies que pour le résultat.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- Tu coupes ta campagne </a:t>
            </a:r>
            <a:r>
              <a:rPr lang="fr-FR" dirty="0" err="1"/>
              <a:t>qd</a:t>
            </a:r>
            <a:r>
              <a:rPr lang="fr-FR" dirty="0"/>
              <a:t> tu veux, pas besoin d’avoir épuisé tout ton budget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- Tu peux dire l’heure souhaitée</a:t>
            </a:r>
          </a:p>
          <a:p>
            <a:pPr lvl="0"/>
            <a:endParaRPr lang="fr-FR" sz="24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429537" y="1112479"/>
            <a:ext cx="81238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2800" dirty="0" smtClean="0">
                <a:solidFill>
                  <a:schemeClr val="accent1"/>
                </a:solidFill>
              </a:rPr>
              <a:t>Payer pour être vu ? </a:t>
            </a:r>
            <a:r>
              <a:rPr lang="fr-FR" sz="2800" dirty="0">
                <a:solidFill>
                  <a:schemeClr val="accent1"/>
                </a:solidFill>
              </a:rPr>
              <a:t>(pub)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24949" y="155444"/>
            <a:ext cx="5154442" cy="10167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126" y="-4061"/>
            <a:ext cx="1841873" cy="11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8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02388" y="2001583"/>
            <a:ext cx="83596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4"/>
                </a:solidFill>
              </a:rPr>
              <a:t>Faiblesses</a:t>
            </a:r>
          </a:p>
          <a:p>
            <a:endParaRPr lang="fr-FR" sz="2400" dirty="0"/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temps nécessaire à la gestion (multi-quotidienne)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le </a:t>
            </a:r>
            <a:r>
              <a:rPr lang="fr-FR" sz="2400" dirty="0"/>
              <a:t>visiteur attend peut-être une réaction ou une réponse à son commentaire, mais nous n’en avons pas le temps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absence </a:t>
            </a:r>
            <a:r>
              <a:rPr lang="fr-FR" sz="2400" dirty="0"/>
              <a:t>de stratégie sociale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trop </a:t>
            </a:r>
            <a:r>
              <a:rPr lang="fr-FR" sz="2400" dirty="0"/>
              <a:t>d’infos	</a:t>
            </a:r>
          </a:p>
          <a:p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429537" y="1045739"/>
            <a:ext cx="81238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2800" dirty="0" smtClean="0">
                <a:solidFill>
                  <a:schemeClr val="accent1"/>
                </a:solidFill>
              </a:rPr>
              <a:t>Etape 1:  ANALYSE AFOM </a:t>
            </a:r>
            <a:r>
              <a:rPr lang="fr-FR" sz="2800" dirty="0">
                <a:solidFill>
                  <a:schemeClr val="accent1"/>
                </a:solidFill>
              </a:rPr>
              <a:t>complétée en </a:t>
            </a:r>
            <a:r>
              <a:rPr lang="fr-FR" sz="2800" dirty="0" smtClean="0">
                <a:solidFill>
                  <a:schemeClr val="accent1"/>
                </a:solidFill>
              </a:rPr>
              <a:t>équipe</a:t>
            </a:r>
            <a:endParaRPr lang="fr-F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02388" y="2001583"/>
            <a:ext cx="83596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4"/>
                </a:solidFill>
              </a:rPr>
              <a:t>Opportunités</a:t>
            </a:r>
          </a:p>
          <a:p>
            <a:endParaRPr lang="fr-FR" sz="2400" dirty="0"/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mise en avant du contenu </a:t>
            </a:r>
            <a:r>
              <a:rPr lang="fr-FR" sz="2400" dirty="0" err="1"/>
              <a:t>ErE</a:t>
            </a:r>
            <a:r>
              <a:rPr lang="fr-FR" sz="2400" dirty="0"/>
              <a:t>, d’événements </a:t>
            </a:r>
            <a:r>
              <a:rPr lang="fr-FR" sz="2400" dirty="0" smtClean="0"/>
              <a:t>(nouveaux aussi)</a:t>
            </a:r>
            <a:endParaRPr lang="fr-FR" sz="2400" dirty="0"/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toucher </a:t>
            </a:r>
            <a:r>
              <a:rPr lang="fr-FR" sz="2400" dirty="0"/>
              <a:t>plus de gens, là où ils </a:t>
            </a:r>
            <a:r>
              <a:rPr lang="fr-FR" sz="2400" dirty="0" smtClean="0"/>
              <a:t>sont, et de nouveaux publics</a:t>
            </a:r>
            <a:endParaRPr lang="fr-FR" sz="2400" dirty="0"/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interactivité </a:t>
            </a:r>
            <a:r>
              <a:rPr lang="fr-FR" sz="2400" dirty="0"/>
              <a:t>et « propagation »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nouveau </a:t>
            </a:r>
            <a:r>
              <a:rPr lang="fr-FR" sz="2400" dirty="0"/>
              <a:t>format, plus court, dans l’air du temps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renforcer </a:t>
            </a:r>
            <a:r>
              <a:rPr lang="fr-FR" sz="2400" dirty="0"/>
              <a:t>le réseau et la visibilité des </a:t>
            </a:r>
            <a:r>
              <a:rPr lang="fr-FR" sz="2400" dirty="0" smtClean="0"/>
              <a:t>membres</a:t>
            </a:r>
            <a:endParaRPr lang="fr-FR" sz="2400" dirty="0"/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opportunités </a:t>
            </a:r>
            <a:r>
              <a:rPr lang="fr-FR" sz="2400" dirty="0"/>
              <a:t>de partenariats et de réseautage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Place </a:t>
            </a:r>
            <a:r>
              <a:rPr lang="fr-FR" sz="2400" dirty="0"/>
              <a:t>pour les infos plus ponctuelles/immédiates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redynamisation</a:t>
            </a:r>
            <a:r>
              <a:rPr lang="fr-FR" sz="2400" dirty="0"/>
              <a:t> : car sur le web il faut être actif pour exister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29537" y="1045739"/>
            <a:ext cx="81238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2800" dirty="0" smtClean="0">
                <a:solidFill>
                  <a:schemeClr val="accent1"/>
                </a:solidFill>
              </a:rPr>
              <a:t>Etape 1:  ANALYSE AFOM </a:t>
            </a:r>
            <a:r>
              <a:rPr lang="fr-FR" sz="2800" dirty="0">
                <a:solidFill>
                  <a:schemeClr val="accent1"/>
                </a:solidFill>
              </a:rPr>
              <a:t>complétée en </a:t>
            </a:r>
            <a:r>
              <a:rPr lang="fr-FR" sz="2800" dirty="0" smtClean="0">
                <a:solidFill>
                  <a:schemeClr val="accent1"/>
                </a:solidFill>
              </a:rPr>
              <a:t>équipe</a:t>
            </a:r>
            <a:endParaRPr lang="fr-F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3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02388" y="2001583"/>
            <a:ext cx="87353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4"/>
                </a:solidFill>
              </a:rPr>
              <a:t>Menaces</a:t>
            </a:r>
          </a:p>
          <a:p>
            <a:endParaRPr lang="fr-FR" sz="2400" dirty="0"/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système fermé </a:t>
            </a:r>
            <a:r>
              <a:rPr lang="fr-FR" sz="2400" dirty="0" smtClean="0"/>
              <a:t>propriétaire </a:t>
            </a:r>
            <a:endParaRPr lang="fr-FR" sz="2400" dirty="0"/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«</a:t>
            </a:r>
            <a:r>
              <a:rPr lang="fr-FR" sz="2400" dirty="0"/>
              <a:t> vision du monde »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utilisation </a:t>
            </a:r>
            <a:r>
              <a:rPr lang="fr-FR" sz="2400" dirty="0"/>
              <a:t>de données par des tiers (pub)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image </a:t>
            </a:r>
            <a:r>
              <a:rPr lang="fr-FR" sz="2400" dirty="0"/>
              <a:t>que le RID aurait auprès de </a:t>
            </a:r>
            <a:r>
              <a:rPr lang="fr-FR" sz="2400" dirty="0" smtClean="0"/>
              <a:t>certains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On est dépendant de leur algorithme (gratuit hier, payant demain)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429537" y="1045739"/>
            <a:ext cx="81238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2800" dirty="0" smtClean="0">
                <a:solidFill>
                  <a:schemeClr val="accent1"/>
                </a:solidFill>
              </a:rPr>
              <a:t>Etape 1:  ANALYSE AFOM </a:t>
            </a:r>
            <a:r>
              <a:rPr lang="fr-FR" sz="2800" dirty="0">
                <a:solidFill>
                  <a:schemeClr val="accent1"/>
                </a:solidFill>
              </a:rPr>
              <a:t>complétée en </a:t>
            </a:r>
            <a:r>
              <a:rPr lang="fr-FR" sz="2800" dirty="0" smtClean="0">
                <a:solidFill>
                  <a:schemeClr val="accent1"/>
                </a:solidFill>
              </a:rPr>
              <a:t>équipe</a:t>
            </a:r>
            <a:endParaRPr lang="fr-F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02388" y="2001583"/>
            <a:ext cx="835968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 smtClean="0">
              <a:solidFill>
                <a:schemeClr val="accent4"/>
              </a:solidFill>
            </a:endParaRPr>
          </a:p>
          <a:p>
            <a:r>
              <a:rPr lang="fr-FR" sz="2400" dirty="0" smtClean="0"/>
              <a:t>Mais…</a:t>
            </a:r>
            <a:endParaRPr lang="fr-FR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2400" dirty="0" smtClean="0"/>
              <a:t>On </a:t>
            </a:r>
            <a:r>
              <a:rPr lang="fr-FR" sz="2400" dirty="0"/>
              <a:t>n’a beau pas aimer, les gens et les membres </a:t>
            </a:r>
            <a:r>
              <a:rPr lang="fr-FR" sz="2400" dirty="0" smtClean="0"/>
              <a:t>l’utilisent</a:t>
            </a:r>
            <a:endParaRPr lang="fr-FR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2400" dirty="0"/>
              <a:t>Il est le reflet de la </a:t>
            </a:r>
            <a:r>
              <a:rPr lang="fr-FR" sz="2400" dirty="0" smtClean="0"/>
              <a:t>société</a:t>
            </a:r>
            <a:endParaRPr lang="fr-FR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2400" dirty="0" smtClean="0"/>
              <a:t>Outil</a:t>
            </a:r>
            <a:r>
              <a:rPr lang="fr-FR" sz="2400" dirty="0"/>
              <a:t>-plateforme peut changer, la « pratique » va rester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29537" y="1045739"/>
            <a:ext cx="81238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2800" dirty="0" smtClean="0">
                <a:solidFill>
                  <a:schemeClr val="accent1"/>
                </a:solidFill>
              </a:rPr>
              <a:t>Etape 1:  ANALYSE AFOM </a:t>
            </a:r>
            <a:r>
              <a:rPr lang="fr-FR" sz="2800" dirty="0">
                <a:solidFill>
                  <a:schemeClr val="accent1"/>
                </a:solidFill>
              </a:rPr>
              <a:t>complétée en </a:t>
            </a:r>
            <a:r>
              <a:rPr lang="fr-FR" sz="2800" dirty="0" smtClean="0">
                <a:solidFill>
                  <a:schemeClr val="accent1"/>
                </a:solidFill>
              </a:rPr>
              <a:t>équipe</a:t>
            </a:r>
            <a:endParaRPr lang="fr-F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9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02388" y="2617825"/>
            <a:ext cx="8359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b="1" dirty="0" smtClean="0"/>
              <a:t>Fréquence</a:t>
            </a:r>
            <a:r>
              <a:rPr lang="fr-FR" sz="2400" dirty="0"/>
              <a:t> : max 2 / jour et min 1 / semaine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Définir</a:t>
            </a:r>
            <a:r>
              <a:rPr lang="fr-FR" sz="2400" b="1" dirty="0" smtClean="0"/>
              <a:t> un responsable </a:t>
            </a:r>
            <a:r>
              <a:rPr lang="fr-FR" sz="2400" dirty="0" smtClean="0"/>
              <a:t>+ appel à l’équipe</a:t>
            </a:r>
            <a:endParaRPr lang="fr-FR" sz="2400" dirty="0"/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Définir et varier </a:t>
            </a:r>
            <a:r>
              <a:rPr lang="fr-FR" sz="2400" b="1" dirty="0" smtClean="0"/>
              <a:t>ce </a:t>
            </a:r>
            <a:r>
              <a:rPr lang="fr-FR" sz="2400" b="1" dirty="0"/>
              <a:t>qu’on publie</a:t>
            </a:r>
            <a:r>
              <a:rPr lang="fr-FR" sz="2400" dirty="0"/>
              <a:t> </a:t>
            </a:r>
            <a:r>
              <a:rPr lang="fr-FR" sz="2400" dirty="0" smtClean="0"/>
              <a:t>: agenda, articles, vidéos, événements…</a:t>
            </a:r>
          </a:p>
          <a:p>
            <a:pPr marL="342900" indent="-342900">
              <a:buFont typeface="Arial"/>
              <a:buChar char="•"/>
            </a:pPr>
            <a:r>
              <a:rPr lang="fr-FR" sz="2400" b="1" dirty="0" smtClean="0"/>
              <a:t>Priorité : </a:t>
            </a:r>
            <a:r>
              <a:rPr lang="fr-FR" sz="2400" dirty="0" smtClean="0"/>
              <a:t>nos activités, puis celles des membres, puis extérieur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Avec ou sans </a:t>
            </a:r>
            <a:r>
              <a:rPr lang="fr-FR" sz="2400" b="1" dirty="0" smtClean="0"/>
              <a:t>interactivité</a:t>
            </a:r>
            <a:r>
              <a:rPr lang="fr-FR" sz="2400" dirty="0" smtClean="0"/>
              <a:t> ?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429537" y="1261871"/>
            <a:ext cx="81238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2800" dirty="0" smtClean="0">
                <a:solidFill>
                  <a:schemeClr val="accent1"/>
                </a:solidFill>
              </a:rPr>
              <a:t>Etape 2:  ligne éditoriale</a:t>
            </a:r>
            <a:endParaRPr lang="fr-F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5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02388" y="2617825"/>
            <a:ext cx="8359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- FB touche presque tous les publics, mais il faut pouvoir </a:t>
            </a:r>
            <a:r>
              <a:rPr lang="fr-FR" sz="2400" b="1" dirty="0"/>
              <a:t>cibler</a:t>
            </a:r>
          </a:p>
          <a:p>
            <a:r>
              <a:rPr lang="fr-FR" sz="2400" dirty="0"/>
              <a:t>- En moyenne </a:t>
            </a:r>
            <a:r>
              <a:rPr lang="fr-FR" sz="2400" b="1" dirty="0"/>
              <a:t>15% de </a:t>
            </a:r>
            <a:r>
              <a:rPr lang="fr-FR" sz="2400" b="1" dirty="0" err="1"/>
              <a:t>reach</a:t>
            </a:r>
            <a:r>
              <a:rPr lang="fr-FR" sz="2400" b="1" dirty="0"/>
              <a:t> </a:t>
            </a:r>
            <a:r>
              <a:rPr lang="fr-FR" sz="2400" dirty="0"/>
              <a:t>(pour 10.000 fans), mais ça peut descendre à 2% (affiché chez eux dans l’actu) &gt; taper « </a:t>
            </a:r>
            <a:r>
              <a:rPr lang="fr-FR" sz="2400" dirty="0" err="1"/>
              <a:t>barometre</a:t>
            </a:r>
            <a:r>
              <a:rPr lang="fr-FR" sz="2400" dirty="0"/>
              <a:t> des pages </a:t>
            </a:r>
            <a:r>
              <a:rPr lang="fr-FR" sz="2400" dirty="0" err="1"/>
              <a:t>agorapulse</a:t>
            </a:r>
            <a:r>
              <a:rPr lang="fr-FR" sz="2400" dirty="0"/>
              <a:t> » sur </a:t>
            </a:r>
            <a:r>
              <a:rPr lang="fr-FR" sz="2400" dirty="0" err="1"/>
              <a:t>google</a:t>
            </a:r>
            <a:endParaRPr lang="fr-FR" sz="2400" dirty="0"/>
          </a:p>
          <a:p>
            <a:r>
              <a:rPr lang="fr-FR" sz="2400" dirty="0"/>
              <a:t>- </a:t>
            </a:r>
            <a:r>
              <a:rPr lang="fr-FR" sz="2400" b="1" dirty="0"/>
              <a:t>encourager les collègues </a:t>
            </a:r>
            <a:r>
              <a:rPr lang="fr-FR" sz="2400" dirty="0"/>
              <a:t>à partager, ça va augmenter la visibilité </a:t>
            </a:r>
            <a:r>
              <a:rPr lang="fr-FR" sz="2400" dirty="0" smtClean="0"/>
              <a:t>- </a:t>
            </a:r>
            <a:r>
              <a:rPr lang="fr-FR" sz="2400" dirty="0"/>
              <a:t>une question à se poser : Comment toucher les amis des fans pour qu’ils deviennent fan après avoir vu plusieurs infos de nous qui les intéressait 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29537" y="1261871"/>
            <a:ext cx="81238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2800" dirty="0" smtClean="0">
                <a:solidFill>
                  <a:schemeClr val="accent1"/>
                </a:solidFill>
              </a:rPr>
              <a:t>Etape 2:  ligne éditoriale</a:t>
            </a:r>
            <a:endParaRPr lang="fr-F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6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9537" y="2323526"/>
            <a:ext cx="83596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2400" dirty="0"/>
              <a:t>Il faut susciter </a:t>
            </a:r>
            <a:r>
              <a:rPr lang="fr-FR" sz="2400" b="1" dirty="0"/>
              <a:t>l’interaction </a:t>
            </a:r>
            <a:r>
              <a:rPr lang="fr-FR" sz="2400" dirty="0"/>
              <a:t>: questions, mystère, le défi…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2400" dirty="0"/>
              <a:t>Raconter des </a:t>
            </a:r>
            <a:r>
              <a:rPr lang="fr-FR" sz="2400" b="1" dirty="0"/>
              <a:t>histoires</a:t>
            </a:r>
            <a:r>
              <a:rPr lang="fr-FR" sz="2400" dirty="0"/>
              <a:t> (ex : une photo </a:t>
            </a:r>
            <a:r>
              <a:rPr lang="fr-FR" sz="2400" dirty="0" smtClean="0"/>
              <a:t>du collègue en animation)</a:t>
            </a:r>
            <a:endParaRPr lang="fr-FR" sz="24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2400" dirty="0"/>
              <a:t>Utiliser le post « </a:t>
            </a:r>
            <a:r>
              <a:rPr lang="fr-FR" sz="2400" b="1" dirty="0"/>
              <a:t>photo </a:t>
            </a:r>
            <a:r>
              <a:rPr lang="fr-FR" sz="2400" dirty="0"/>
              <a:t>» (car mieux référencé), en format </a:t>
            </a:r>
            <a:r>
              <a:rPr lang="fr-FR" sz="2400" dirty="0" smtClean="0"/>
              <a:t>carré, si l’objectif n’est pas de diffuser un site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2400" dirty="0" smtClean="0"/>
              <a:t>Susciter </a:t>
            </a:r>
            <a:r>
              <a:rPr lang="fr-FR" sz="2400" dirty="0"/>
              <a:t>l’Attention, l’intérêt, le désir, et l’action (</a:t>
            </a:r>
            <a:r>
              <a:rPr lang="fr-FR" sz="2400" b="1" dirty="0"/>
              <a:t>AIDA</a:t>
            </a:r>
            <a:r>
              <a:rPr lang="fr-FR" sz="2400" dirty="0" smtClean="0"/>
              <a:t>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2400" dirty="0" smtClean="0"/>
              <a:t>Rester vous-même, version cool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429537" y="1112479"/>
            <a:ext cx="81238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2800" dirty="0" smtClean="0">
                <a:solidFill>
                  <a:schemeClr val="accent1"/>
                </a:solidFill>
              </a:rPr>
              <a:t>Etape 3: se lancer &gt; trucs et astuces</a:t>
            </a:r>
            <a:endParaRPr lang="fr-F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6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r="38933" b="73918"/>
          <a:stretch/>
        </p:blipFill>
        <p:spPr>
          <a:xfrm>
            <a:off x="1" y="-4061"/>
            <a:ext cx="9143998" cy="11511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9537" y="2062090"/>
            <a:ext cx="849736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b="1" dirty="0"/>
              <a:t>Varier</a:t>
            </a:r>
            <a:r>
              <a:rPr lang="fr-FR" sz="2400" dirty="0"/>
              <a:t> et </a:t>
            </a:r>
            <a:r>
              <a:rPr lang="fr-FR" sz="2400" b="1" dirty="0"/>
              <a:t>planifier</a:t>
            </a:r>
            <a:r>
              <a:rPr lang="fr-FR" sz="2400" dirty="0"/>
              <a:t> les contenus : Photos, vidéos, citations, témoignage, news, team, un quiz ou on demande l’avis (mais attention qu’on ne sait pas à quoi s’attendre) =&gt; avoir un stock dans chaque catégorie, où on peut aller puiser au besoin</a:t>
            </a:r>
          </a:p>
          <a:p>
            <a:pPr marL="342900" lvl="0" indent="-342900">
              <a:buFont typeface="Arial"/>
              <a:buChar char="•"/>
            </a:pPr>
            <a:endParaRPr lang="fr-FR" sz="2400" dirty="0" smtClean="0"/>
          </a:p>
          <a:p>
            <a:pPr marL="342900" lvl="0" indent="-342900">
              <a:buFont typeface="Arial"/>
              <a:buChar char="•"/>
            </a:pPr>
            <a:r>
              <a:rPr lang="fr-FR" sz="2400" dirty="0" smtClean="0"/>
              <a:t>Possibilité de </a:t>
            </a:r>
            <a:r>
              <a:rPr lang="fr-FR" sz="2400" b="1" dirty="0" smtClean="0"/>
              <a:t>planifier</a:t>
            </a:r>
            <a:r>
              <a:rPr lang="fr-FR" sz="2400" dirty="0" smtClean="0"/>
              <a:t> nos publications pour tous les réseaux sociaux sur </a:t>
            </a:r>
            <a:r>
              <a:rPr lang="fr-FR" sz="2400" dirty="0" err="1" smtClean="0"/>
              <a:t>Hootsuite.com</a:t>
            </a:r>
            <a:r>
              <a:rPr lang="fr-FR" sz="2400" dirty="0" smtClean="0"/>
              <a:t> ou </a:t>
            </a:r>
            <a:r>
              <a:rPr lang="fr-FR" sz="2400" dirty="0" err="1" smtClean="0"/>
              <a:t>buffer.com</a:t>
            </a:r>
            <a:r>
              <a:rPr lang="fr-FR" sz="2400" dirty="0" smtClean="0"/>
              <a:t> </a:t>
            </a:r>
          </a:p>
          <a:p>
            <a:pPr marL="342900" lvl="0" indent="-342900">
              <a:buFont typeface="Arial"/>
              <a:buChar char="•"/>
            </a:pPr>
            <a:endParaRPr lang="fr-FR" sz="2400" dirty="0" smtClean="0"/>
          </a:p>
          <a:p>
            <a:pPr marL="342900" indent="-342900">
              <a:buFont typeface="Arial"/>
              <a:buChar char="•"/>
            </a:pPr>
            <a:r>
              <a:rPr lang="fr-FR" sz="2400" dirty="0"/>
              <a:t>Si vous n’avez </a:t>
            </a:r>
            <a:r>
              <a:rPr lang="fr-FR" sz="2400" dirty="0" smtClean="0"/>
              <a:t>qu’1h par </a:t>
            </a:r>
            <a:r>
              <a:rPr lang="fr-FR" sz="2400" dirty="0"/>
              <a:t>semaine, allez sur FB et pas ailleurs. Ceux qui sont sur </a:t>
            </a:r>
            <a:r>
              <a:rPr lang="fr-FR" sz="2400" dirty="0" err="1"/>
              <a:t>Instagram</a:t>
            </a:r>
            <a:r>
              <a:rPr lang="fr-FR" sz="2400" dirty="0"/>
              <a:t> ou </a:t>
            </a:r>
            <a:r>
              <a:rPr lang="fr-FR" sz="2400" dirty="0" err="1"/>
              <a:t>Linkedin</a:t>
            </a:r>
            <a:r>
              <a:rPr lang="fr-FR" sz="2400" dirty="0"/>
              <a:t>, sont aussi sur FB…</a:t>
            </a:r>
          </a:p>
          <a:p>
            <a:pPr marL="342900" lvl="0" indent="-342900">
              <a:buFont typeface="Arial"/>
              <a:buChar char="•"/>
            </a:pPr>
            <a:endParaRPr lang="fr-FR" sz="24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429537" y="1112479"/>
            <a:ext cx="81238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2800" dirty="0" smtClean="0">
                <a:solidFill>
                  <a:schemeClr val="accent1"/>
                </a:solidFill>
              </a:rPr>
              <a:t>Etape 3: se lancer &gt; trucs et astuces</a:t>
            </a:r>
            <a:endParaRPr lang="fr-FR" sz="2800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24949" y="155444"/>
            <a:ext cx="5154442" cy="10167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126" y="-4061"/>
            <a:ext cx="1841873" cy="11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2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274</Words>
  <Application>Microsoft Macintosh PowerPoint</Application>
  <PresentationFormat>Présentation à l'écran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Réseau IDée</dc:creator>
  <cp:lastModifiedBy>Christophe Dubois</cp:lastModifiedBy>
  <cp:revision>38</cp:revision>
  <dcterms:created xsi:type="dcterms:W3CDTF">2018-02-14T10:25:42Z</dcterms:created>
  <dcterms:modified xsi:type="dcterms:W3CDTF">2018-02-15T15:17:52Z</dcterms:modified>
</cp:coreProperties>
</file>