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29" r:id="rId2"/>
    <p:sldId id="289" r:id="rId3"/>
    <p:sldId id="393" r:id="rId4"/>
    <p:sldId id="395" r:id="rId5"/>
    <p:sldId id="333" r:id="rId6"/>
    <p:sldId id="293" r:id="rId7"/>
    <p:sldId id="298" r:id="rId8"/>
    <p:sldId id="297" r:id="rId9"/>
    <p:sldId id="407" r:id="rId10"/>
    <p:sldId id="351" r:id="rId11"/>
    <p:sldId id="350" r:id="rId12"/>
    <p:sldId id="307" r:id="rId13"/>
    <p:sldId id="306" r:id="rId14"/>
    <p:sldId id="362" r:id="rId15"/>
    <p:sldId id="402" r:id="rId16"/>
    <p:sldId id="376" r:id="rId17"/>
    <p:sldId id="381" r:id="rId18"/>
    <p:sldId id="386" r:id="rId19"/>
    <p:sldId id="377" r:id="rId20"/>
    <p:sldId id="406" r:id="rId21"/>
    <p:sldId id="373" r:id="rId22"/>
    <p:sldId id="326" r:id="rId23"/>
    <p:sldId id="384" r:id="rId24"/>
    <p:sldId id="330" r:id="rId25"/>
    <p:sldId id="408" r:id="rId26"/>
    <p:sldId id="340" r:id="rId27"/>
    <p:sldId id="397" r:id="rId28"/>
    <p:sldId id="321" r:id="rId29"/>
    <p:sldId id="323" r:id="rId30"/>
    <p:sldId id="383" r:id="rId31"/>
    <p:sldId id="396" r:id="rId32"/>
    <p:sldId id="328" r:id="rId33"/>
  </p:sldIdLst>
  <p:sldSz cx="9144000" cy="6858000" type="screen4x3"/>
  <p:notesSz cx="6808788" cy="9940925"/>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ona Negr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86D72"/>
    <a:srgbClr val="00498D"/>
    <a:srgbClr val="F78200"/>
    <a:srgbClr val="2976DE"/>
    <a:srgbClr val="DE4631"/>
    <a:srgbClr val="3F5263"/>
    <a:srgbClr val="EC5C28"/>
    <a:srgbClr val="E99B37"/>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737" autoAdjust="0"/>
  </p:normalViewPr>
  <p:slideViewPr>
    <p:cSldViewPr>
      <p:cViewPr varScale="1">
        <p:scale>
          <a:sx n="126" d="100"/>
          <a:sy n="126" d="100"/>
        </p:scale>
        <p:origin x="-1192" y="-11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6756"/>
    </p:cViewPr>
  </p:sorterViewPr>
  <p:notesViewPr>
    <p:cSldViewPr>
      <p:cViewPr varScale="1">
        <p:scale>
          <a:sx n="86" d="100"/>
          <a:sy n="86" d="100"/>
        </p:scale>
        <p:origin x="-3192" y="-8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2" y="1"/>
            <a:ext cx="2950221" cy="49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39" rIns="93279" bIns="46639" numCol="1" anchor="t" anchorCtr="0" compatLnSpc="1">
            <a:prstTxWarp prst="textNoShape">
              <a:avLst/>
            </a:prstTxWarp>
          </a:bodyPr>
          <a:lstStyle>
            <a:lvl1pPr eaLnBrk="1" hangingPunct="1">
              <a:defRPr sz="1300"/>
            </a:lvl1pPr>
          </a:lstStyle>
          <a:p>
            <a:pPr>
              <a:defRPr/>
            </a:pPr>
            <a:endParaRPr lang="fr-FR" altLang="en-US"/>
          </a:p>
        </p:txBody>
      </p:sp>
      <p:sp>
        <p:nvSpPr>
          <p:cNvPr id="11267" name="Rectangle 3"/>
          <p:cNvSpPr>
            <a:spLocks noGrp="1" noChangeArrowheads="1"/>
          </p:cNvSpPr>
          <p:nvPr>
            <p:ph type="dt" sz="quarter" idx="1"/>
          </p:nvPr>
        </p:nvSpPr>
        <p:spPr bwMode="auto">
          <a:xfrm>
            <a:off x="3857046" y="1"/>
            <a:ext cx="2950220" cy="49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39" rIns="93279" bIns="46639" numCol="1" anchor="t" anchorCtr="0" compatLnSpc="1">
            <a:prstTxWarp prst="textNoShape">
              <a:avLst/>
            </a:prstTxWarp>
          </a:bodyPr>
          <a:lstStyle>
            <a:lvl1pPr algn="r" eaLnBrk="1" hangingPunct="1">
              <a:defRPr sz="1300"/>
            </a:lvl1pPr>
          </a:lstStyle>
          <a:p>
            <a:pPr>
              <a:defRPr/>
            </a:pPr>
            <a:endParaRPr lang="fr-FR" altLang="en-US"/>
          </a:p>
        </p:txBody>
      </p:sp>
      <p:sp>
        <p:nvSpPr>
          <p:cNvPr id="11268" name="Rectangle 4"/>
          <p:cNvSpPr>
            <a:spLocks noGrp="1" noChangeArrowheads="1"/>
          </p:cNvSpPr>
          <p:nvPr>
            <p:ph type="ftr" sz="quarter" idx="2"/>
          </p:nvPr>
        </p:nvSpPr>
        <p:spPr bwMode="auto">
          <a:xfrm>
            <a:off x="2" y="9441335"/>
            <a:ext cx="2950221" cy="49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39" rIns="93279" bIns="46639" numCol="1" anchor="b" anchorCtr="0" compatLnSpc="1">
            <a:prstTxWarp prst="textNoShape">
              <a:avLst/>
            </a:prstTxWarp>
          </a:bodyPr>
          <a:lstStyle>
            <a:lvl1pPr eaLnBrk="1" hangingPunct="1">
              <a:defRPr sz="1300"/>
            </a:lvl1pPr>
          </a:lstStyle>
          <a:p>
            <a:pPr>
              <a:defRPr/>
            </a:pPr>
            <a:endParaRPr lang="fr-FR" altLang="en-US"/>
          </a:p>
        </p:txBody>
      </p:sp>
      <p:sp>
        <p:nvSpPr>
          <p:cNvPr id="11269" name="Rectangle 5"/>
          <p:cNvSpPr>
            <a:spLocks noGrp="1" noChangeArrowheads="1"/>
          </p:cNvSpPr>
          <p:nvPr>
            <p:ph type="sldNum" sz="quarter" idx="3"/>
          </p:nvPr>
        </p:nvSpPr>
        <p:spPr bwMode="auto">
          <a:xfrm>
            <a:off x="3857046" y="9441335"/>
            <a:ext cx="2950220" cy="49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39" rIns="93279" bIns="46639" numCol="1" anchor="b" anchorCtr="0" compatLnSpc="1">
            <a:prstTxWarp prst="textNoShape">
              <a:avLst/>
            </a:prstTxWarp>
          </a:bodyPr>
          <a:lstStyle>
            <a:lvl1pPr algn="r" eaLnBrk="1" hangingPunct="1">
              <a:defRPr sz="1300"/>
            </a:lvl1pPr>
          </a:lstStyle>
          <a:p>
            <a:pPr>
              <a:defRPr/>
            </a:pPr>
            <a:fld id="{0AA23D04-FF4C-4D9E-8D79-782638890933}" type="slidenum">
              <a:rPr lang="fr-FR" altLang="en-US"/>
              <a:pPr>
                <a:defRPr/>
              </a:pPr>
              <a:t>‹#›</a:t>
            </a:fld>
            <a:endParaRPr lang="fr-FR" altLang="en-US"/>
          </a:p>
        </p:txBody>
      </p:sp>
    </p:spTree>
    <p:extLst>
      <p:ext uri="{BB962C8B-B14F-4D97-AF65-F5344CB8AC3E}">
        <p14:creationId xmlns:p14="http://schemas.microsoft.com/office/powerpoint/2010/main" val="77576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2950221" cy="49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39" rIns="93279" bIns="46639" numCol="1" anchor="t" anchorCtr="0" compatLnSpc="1">
            <a:prstTxWarp prst="textNoShape">
              <a:avLst/>
            </a:prstTxWarp>
          </a:bodyPr>
          <a:lstStyle>
            <a:lvl1pPr eaLnBrk="1" hangingPunct="1">
              <a:defRPr sz="1300"/>
            </a:lvl1pPr>
          </a:lstStyle>
          <a:p>
            <a:pPr>
              <a:defRPr/>
            </a:pPr>
            <a:endParaRPr lang="fr-FR" altLang="en-US"/>
          </a:p>
        </p:txBody>
      </p:sp>
      <p:sp>
        <p:nvSpPr>
          <p:cNvPr id="3075" name="Rectangle 3"/>
          <p:cNvSpPr>
            <a:spLocks noGrp="1" noChangeArrowheads="1"/>
          </p:cNvSpPr>
          <p:nvPr>
            <p:ph type="dt" idx="1"/>
          </p:nvPr>
        </p:nvSpPr>
        <p:spPr bwMode="auto">
          <a:xfrm>
            <a:off x="3857046" y="1"/>
            <a:ext cx="2950220" cy="49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39" rIns="93279" bIns="46639" numCol="1" anchor="t" anchorCtr="0" compatLnSpc="1">
            <a:prstTxWarp prst="textNoShape">
              <a:avLst/>
            </a:prstTxWarp>
          </a:bodyPr>
          <a:lstStyle>
            <a:lvl1pPr algn="r" eaLnBrk="1" hangingPunct="1">
              <a:defRPr sz="1300"/>
            </a:lvl1pPr>
          </a:lstStyle>
          <a:p>
            <a:pPr>
              <a:defRPr/>
            </a:pPr>
            <a:endParaRPr lang="fr-FR" altLang="en-US"/>
          </a:p>
        </p:txBody>
      </p:sp>
      <p:sp>
        <p:nvSpPr>
          <p:cNvPr id="2052" name="Rectangle 4"/>
          <p:cNvSpPr>
            <a:spLocks noGrp="1" noRot="1" noChangeAspect="1" noChangeArrowheads="1" noTextEdit="1"/>
          </p:cNvSpPr>
          <p:nvPr>
            <p:ph type="sldImg" idx="2"/>
          </p:nvPr>
        </p:nvSpPr>
        <p:spPr bwMode="auto">
          <a:xfrm>
            <a:off x="920750" y="746125"/>
            <a:ext cx="496728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1640" y="4721438"/>
            <a:ext cx="5445509" cy="447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39" rIns="93279" bIns="46639" numCol="1" anchor="t" anchorCtr="0" compatLnSpc="1">
            <a:prstTxWarp prst="textNoShape">
              <a:avLst/>
            </a:prstTxWarp>
          </a:bodyPr>
          <a:lstStyle/>
          <a:p>
            <a:pPr lvl="0"/>
            <a:r>
              <a:rPr lang="fr-FR" altLang="en-US" noProof="0" smtClean="0"/>
              <a:t>Cliquez pour modifier les styles du texte du masque</a:t>
            </a:r>
          </a:p>
          <a:p>
            <a:pPr lvl="1"/>
            <a:r>
              <a:rPr lang="fr-FR" altLang="en-US" noProof="0" smtClean="0"/>
              <a:t>Deuxième niveau</a:t>
            </a:r>
          </a:p>
          <a:p>
            <a:pPr lvl="2"/>
            <a:r>
              <a:rPr lang="fr-FR" altLang="en-US" noProof="0" smtClean="0"/>
              <a:t>Troisième niveau</a:t>
            </a:r>
          </a:p>
          <a:p>
            <a:pPr lvl="3"/>
            <a:r>
              <a:rPr lang="fr-FR" altLang="en-US" noProof="0" smtClean="0"/>
              <a:t>Quatrième niveau</a:t>
            </a:r>
          </a:p>
          <a:p>
            <a:pPr lvl="4"/>
            <a:r>
              <a:rPr lang="fr-FR" altLang="en-US" noProof="0" smtClean="0"/>
              <a:t>Cinquième niveau</a:t>
            </a:r>
          </a:p>
        </p:txBody>
      </p:sp>
      <p:sp>
        <p:nvSpPr>
          <p:cNvPr id="3078" name="Rectangle 6"/>
          <p:cNvSpPr>
            <a:spLocks noGrp="1" noChangeArrowheads="1"/>
          </p:cNvSpPr>
          <p:nvPr>
            <p:ph type="ftr" sz="quarter" idx="4"/>
          </p:nvPr>
        </p:nvSpPr>
        <p:spPr bwMode="auto">
          <a:xfrm>
            <a:off x="2" y="9441335"/>
            <a:ext cx="2950221" cy="49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39" rIns="93279" bIns="46639" numCol="1" anchor="b" anchorCtr="0" compatLnSpc="1">
            <a:prstTxWarp prst="textNoShape">
              <a:avLst/>
            </a:prstTxWarp>
          </a:bodyPr>
          <a:lstStyle>
            <a:lvl1pPr eaLnBrk="1" hangingPunct="1">
              <a:defRPr sz="1300"/>
            </a:lvl1pPr>
          </a:lstStyle>
          <a:p>
            <a:pPr>
              <a:defRPr/>
            </a:pPr>
            <a:endParaRPr lang="fr-FR" altLang="en-US"/>
          </a:p>
        </p:txBody>
      </p:sp>
      <p:sp>
        <p:nvSpPr>
          <p:cNvPr id="3079" name="Rectangle 7"/>
          <p:cNvSpPr>
            <a:spLocks noGrp="1" noChangeArrowheads="1"/>
          </p:cNvSpPr>
          <p:nvPr>
            <p:ph type="sldNum" sz="quarter" idx="5"/>
          </p:nvPr>
        </p:nvSpPr>
        <p:spPr bwMode="auto">
          <a:xfrm>
            <a:off x="3857046" y="9441335"/>
            <a:ext cx="2950220" cy="49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39" rIns="93279" bIns="46639" numCol="1" anchor="b" anchorCtr="0" compatLnSpc="1">
            <a:prstTxWarp prst="textNoShape">
              <a:avLst/>
            </a:prstTxWarp>
          </a:bodyPr>
          <a:lstStyle>
            <a:lvl1pPr algn="r" eaLnBrk="1" hangingPunct="1">
              <a:defRPr sz="1300"/>
            </a:lvl1pPr>
          </a:lstStyle>
          <a:p>
            <a:pPr>
              <a:defRPr/>
            </a:pPr>
            <a:fld id="{AF97CFD7-4E64-4E22-8080-3FC353E64BD6}" type="slidenum">
              <a:rPr lang="fr-FR" altLang="en-US"/>
              <a:pPr>
                <a:defRPr/>
              </a:pPr>
              <a:t>‹#›</a:t>
            </a:fld>
            <a:endParaRPr lang="fr-FR" altLang="en-US"/>
          </a:p>
        </p:txBody>
      </p:sp>
    </p:spTree>
    <p:extLst>
      <p:ext uri="{BB962C8B-B14F-4D97-AF65-F5344CB8AC3E}">
        <p14:creationId xmlns:p14="http://schemas.microsoft.com/office/powerpoint/2010/main" val="35769328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ampaignlive.co.uk/article/just-say-it-future-search-voice-personal-digital-assistants/1392459" TargetMode="External"/><Relationship Id="rId4" Type="http://schemas.openxmlformats.org/officeDocument/2006/relationships/hyperlink" Target="https://www.forbes.com/sites/forbesagencycouncil/2017/01/03/2017-will-be-the-year-of-voice-search/%232f6e3f2212c5"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3857168" y="9441429"/>
            <a:ext cx="2949375" cy="497230"/>
          </a:xfrm>
          <a:prstGeom prst="rect">
            <a:avLst/>
          </a:prstGeom>
          <a:noFill/>
          <a:ln>
            <a:noFill/>
          </a:ln>
        </p:spPr>
        <p:style>
          <a:lnRef idx="0">
            <a:scrgbClr r="0" g="0" b="0"/>
          </a:lnRef>
          <a:fillRef idx="0">
            <a:scrgbClr r="0" g="0" b="0"/>
          </a:fillRef>
          <a:effectRef idx="0">
            <a:scrgbClr r="0" g="0" b="0"/>
          </a:effectRef>
          <a:fontRef idx="minor"/>
        </p:style>
        <p:txBody>
          <a:bodyPr lIns="93219" tIns="46609" rIns="93219" bIns="46609" anchor="b"/>
          <a:lstStyle/>
          <a:p>
            <a:pPr algn="r">
              <a:lnSpc>
                <a:spcPct val="100000"/>
              </a:lnSpc>
            </a:pPr>
            <a:fld id="{73B75329-D8AA-4C34-AD29-E6B698352597}" type="slidenum">
              <a:rPr lang="fr-BE" sz="1300" spc="-1">
                <a:solidFill>
                  <a:srgbClr val="000000"/>
                </a:solidFill>
                <a:uFill>
                  <a:solidFill>
                    <a:srgbClr val="FFFFFF"/>
                  </a:solidFill>
                </a:uFill>
                <a:latin typeface="Arial"/>
              </a:rPr>
              <a:t>1</a:t>
            </a:fld>
            <a:endParaRPr lang="fr-BE" sz="1700" spc="-1">
              <a:solidFill>
                <a:srgbClr val="000000"/>
              </a:solidFill>
              <a:uFill>
                <a:solidFill>
                  <a:srgbClr val="FFFFFF"/>
                </a:solidFill>
              </a:uFill>
              <a:latin typeface="Arial"/>
            </a:endParaRPr>
          </a:p>
        </p:txBody>
      </p:sp>
      <p:sp>
        <p:nvSpPr>
          <p:cNvPr id="355" name="PlaceHolder 2"/>
          <p:cNvSpPr>
            <a:spLocks noGrp="1"/>
          </p:cNvSpPr>
          <p:nvPr>
            <p:ph type="body"/>
          </p:nvPr>
        </p:nvSpPr>
        <p:spPr>
          <a:xfrm>
            <a:off x="681793" y="4721588"/>
            <a:ext cx="5444682" cy="4472624"/>
          </a:xfrm>
          <a:prstGeom prst="rect">
            <a:avLst/>
          </a:prstGeom>
        </p:spPr>
        <p:txBody>
          <a:bodyPr lIns="93219" tIns="46609" rIns="93219" bIns="46609"/>
          <a:lstStyle/>
          <a:p>
            <a:endParaRPr lang="fr-BE" sz="1900"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43914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http://www.dalendesign.com/wp-content/uploads/2017/09/what-happens-in-a-minute-by-Excelacom-2017-version.jpg</a:t>
            </a:r>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10</a:t>
            </a:fld>
            <a:endParaRPr lang="fr-FR" altLang="en-US"/>
          </a:p>
        </p:txBody>
      </p:sp>
    </p:spTree>
    <p:extLst>
      <p:ext uri="{BB962C8B-B14F-4D97-AF65-F5344CB8AC3E}">
        <p14:creationId xmlns:p14="http://schemas.microsoft.com/office/powerpoint/2010/main" val="1997869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https://www.letemps.ch/economie/plus-moitie-population-mondiale-nest-toujours-connectee</a:t>
            </a:r>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11</a:t>
            </a:fld>
            <a:endParaRPr lang="fr-FR" altLang="en-US"/>
          </a:p>
        </p:txBody>
      </p:sp>
    </p:spTree>
    <p:extLst>
      <p:ext uri="{BB962C8B-B14F-4D97-AF65-F5344CB8AC3E}">
        <p14:creationId xmlns:p14="http://schemas.microsoft.com/office/powerpoint/2010/main" val="57342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Source ?? http://information.tv5monde.com/info/energie-les-data-center-au-coeur-de-la-nouvelle-donne-mondiale-187014</a:t>
            </a:r>
          </a:p>
          <a:p>
            <a:pPr marL="0" marR="0" indent="0" algn="l" defTabSz="914400" rtl="0" eaLnBrk="0" fontAlgn="base" latinLnBrk="0" hangingPunct="0">
              <a:lnSpc>
                <a:spcPct val="100000"/>
              </a:lnSpc>
              <a:spcBef>
                <a:spcPct val="30000"/>
              </a:spcBef>
              <a:spcAft>
                <a:spcPct val="0"/>
              </a:spcAft>
              <a:buClrTx/>
              <a:buSzTx/>
              <a:buFontTx/>
              <a:buNone/>
              <a:tabLst/>
              <a:defRPr/>
            </a:pPr>
            <a:r>
              <a:rPr lang="fr-BE" dirty="0" err="1" smtClean="0"/>
              <a:t>GreenIT</a:t>
            </a:r>
            <a:r>
              <a:rPr lang="fr-BE" dirty="0" smtClean="0"/>
              <a:t> : 47% des</a:t>
            </a:r>
            <a:r>
              <a:rPr lang="fr-BE" baseline="0" dirty="0" smtClean="0"/>
              <a:t> émissions sont dues aux équipements des consommateurs</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12</a:t>
            </a:fld>
            <a:endParaRPr lang="fr-FR" altLang="en-US"/>
          </a:p>
        </p:txBody>
      </p:sp>
    </p:spTree>
    <p:extLst>
      <p:ext uri="{BB962C8B-B14F-4D97-AF65-F5344CB8AC3E}">
        <p14:creationId xmlns:p14="http://schemas.microsoft.com/office/powerpoint/2010/main" val="2715968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La consommation électrique de la Chine est de 3927 kWh/</a:t>
            </a:r>
            <a:r>
              <a:rPr lang="fr-BE" dirty="0" err="1" smtClean="0"/>
              <a:t>hab</a:t>
            </a:r>
            <a:r>
              <a:rPr lang="fr-BE" dirty="0" smtClean="0"/>
              <a:t> et</a:t>
            </a:r>
            <a:r>
              <a:rPr lang="fr-BE" baseline="0" dirty="0" smtClean="0"/>
              <a:t> il y a 1,364 milliards d’habitants</a:t>
            </a:r>
          </a:p>
          <a:p>
            <a:r>
              <a:rPr lang="fr-BE" dirty="0" smtClean="0"/>
              <a:t>https://www.google.be/publicdata/explore?ds=d5bncppjof8f9_&amp;met_y=eg_use_elec_kh_pc&amp;hl=fr&amp;dl=fr</a:t>
            </a:r>
          </a:p>
          <a:p>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13</a:t>
            </a:fld>
            <a:endParaRPr lang="fr-FR" altLang="en-US"/>
          </a:p>
        </p:txBody>
      </p:sp>
    </p:spTree>
    <p:extLst>
      <p:ext uri="{BB962C8B-B14F-4D97-AF65-F5344CB8AC3E}">
        <p14:creationId xmlns:p14="http://schemas.microsoft.com/office/powerpoint/2010/main" val="3783745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14</a:t>
            </a:fld>
            <a:endParaRPr lang="fr-FR" altLang="en-US"/>
          </a:p>
        </p:txBody>
      </p:sp>
    </p:spTree>
    <p:extLst>
      <p:ext uri="{BB962C8B-B14F-4D97-AF65-F5344CB8AC3E}">
        <p14:creationId xmlns:p14="http://schemas.microsoft.com/office/powerpoint/2010/main" val="3026126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https://donnees.banquemondiale.org/indicateur/NY.GDP.MKTP.CD?end=2016&amp;locations=DE-FR&amp;start=2016&amp;view=bar</a:t>
            </a:r>
          </a:p>
          <a:p>
            <a:endParaRPr lang="fr-BE" dirty="0" smtClean="0"/>
          </a:p>
          <a:p>
            <a:r>
              <a:rPr lang="fr-BE" dirty="0" smtClean="0"/>
              <a:t>Seuls</a:t>
            </a:r>
            <a:r>
              <a:rPr lang="fr-BE" baseline="0" dirty="0" smtClean="0"/>
              <a:t> le Japon, la Chine et les USA sont devant</a:t>
            </a:r>
            <a:endParaRPr lang="fr-BE" dirty="0" smtClean="0"/>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15</a:t>
            </a:fld>
            <a:endParaRPr lang="fr-FR" altLang="en-US"/>
          </a:p>
        </p:txBody>
      </p:sp>
    </p:spTree>
    <p:extLst>
      <p:ext uri="{BB962C8B-B14F-4D97-AF65-F5344CB8AC3E}">
        <p14:creationId xmlns:p14="http://schemas.microsoft.com/office/powerpoint/2010/main" val="149846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16</a:t>
            </a:fld>
            <a:endParaRPr lang="fr-FR" altLang="en-US"/>
          </a:p>
        </p:txBody>
      </p:sp>
    </p:spTree>
    <p:extLst>
      <p:ext uri="{BB962C8B-B14F-4D97-AF65-F5344CB8AC3E}">
        <p14:creationId xmlns:p14="http://schemas.microsoft.com/office/powerpoint/2010/main" val="642088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17</a:t>
            </a:fld>
            <a:endParaRPr lang="fr-FR" altLang="en-US"/>
          </a:p>
        </p:txBody>
      </p:sp>
    </p:spTree>
    <p:extLst>
      <p:ext uri="{BB962C8B-B14F-4D97-AF65-F5344CB8AC3E}">
        <p14:creationId xmlns:p14="http://schemas.microsoft.com/office/powerpoint/2010/main" val="510647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http://www.frandroid.com/android/applications/469460_facebook-messenger-permet-desormais-de-payer-ses-amis-en-euros</a:t>
            </a:r>
          </a:p>
          <a:p>
            <a:r>
              <a:rPr lang="fr-BE" dirty="0" smtClean="0"/>
              <a:t>(fonction transfert</a:t>
            </a:r>
            <a:r>
              <a:rPr lang="fr-BE" baseline="0" dirty="0" smtClean="0"/>
              <a:t> d’argent entre amis)</a:t>
            </a:r>
          </a:p>
          <a:p>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18</a:t>
            </a:fld>
            <a:endParaRPr lang="fr-FR" altLang="en-US"/>
          </a:p>
        </p:txBody>
      </p:sp>
    </p:spTree>
    <p:extLst>
      <p:ext uri="{BB962C8B-B14F-4D97-AF65-F5344CB8AC3E}">
        <p14:creationId xmlns:p14="http://schemas.microsoft.com/office/powerpoint/2010/main" val="1171230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smtClean="0"/>
          </a:p>
          <a:p>
            <a:r>
              <a:rPr lang="fr-BE" dirty="0" smtClean="0"/>
              <a:t>https://www.statista.com/chart/5621/users-of-virtual-digital-assistants/</a:t>
            </a:r>
          </a:p>
          <a:p>
            <a:r>
              <a:rPr lang="fr-BE" dirty="0" smtClean="0"/>
              <a:t>https://www.lesechos.fr/27/04/2017/LesEchos/22434-101-ECH_les-assistants-vocaux--nouvelle-frontiere-de-la-publicite.htm  </a:t>
            </a:r>
          </a:p>
          <a:p>
            <a:endParaRPr lang="fr-BE" dirty="0" smtClean="0"/>
          </a:p>
          <a:p>
            <a:r>
              <a:rPr lang="fr-BE" b="1" dirty="0"/>
              <a:t>, Cortana, Alexa, Google </a:t>
            </a:r>
            <a:r>
              <a:rPr lang="fr-BE" b="1" dirty="0" err="1"/>
              <a:t>Now</a:t>
            </a:r>
            <a:r>
              <a:rPr lang="fr-BE" b="1" dirty="0"/>
              <a:t>... sont plébiscités par les consommateurs. ¤ Ces nouvelles interfaces, qui ne recourent plus aux écrans, vont forcer les marques à changer leur communication.</a:t>
            </a:r>
          </a:p>
          <a:p>
            <a:r>
              <a:rPr lang="fr-BE" dirty="0"/>
              <a:t>Les assistants intelligents, qui permettront demain aux consommateurs de commander une pizza ou de consulter la météo par la voix, sont-ils une nouvelle plate-forme en puissance pour leur adresser des messages publicitaires ?</a:t>
            </a:r>
          </a:p>
          <a:p>
            <a:r>
              <a:rPr lang="fr-BE" dirty="0"/>
              <a:t>Difficile, à ce stade, de dire si ce sera un eldorado ou un mirage. Mais le gâteau est potentiellement si gros que les agences de communication et les grands annonceurs commencent à saliver. Le phénomène promet en tout cas de bouleverser la façon dont les marques communiquent avec les consommateurs. Et cela assez rapidement, à en croire le constat dressé dans le livre blanc intitulé « Les assistants virtuels réorganisent nos vies et redéfinissent le marketing numérique ", publié par Bing et l'agence média </a:t>
            </a:r>
            <a:r>
              <a:rPr lang="fr-BE" dirty="0" err="1"/>
              <a:t>iProspect</a:t>
            </a:r>
            <a:r>
              <a:rPr lang="fr-BE" dirty="0"/>
              <a:t> du groupe </a:t>
            </a:r>
            <a:r>
              <a:rPr lang="fr-BE" dirty="0" err="1"/>
              <a:t>Dentsu</a:t>
            </a:r>
            <a:r>
              <a:rPr lang="fr-BE" dirty="0"/>
              <a:t> </a:t>
            </a:r>
            <a:r>
              <a:rPr lang="fr-BE" dirty="0" err="1"/>
              <a:t>Aegis</a:t>
            </a:r>
            <a:r>
              <a:rPr lang="fr-BE" dirty="0"/>
              <a:t>.</a:t>
            </a:r>
          </a:p>
          <a:p>
            <a:r>
              <a:rPr lang="fr-BE" dirty="0" err="1"/>
              <a:t>Siri</a:t>
            </a:r>
            <a:r>
              <a:rPr lang="fr-BE" dirty="0"/>
              <a:t> (Apple), Alexa (Amazon), Cortana (Microsoft), </a:t>
            </a:r>
            <a:r>
              <a:rPr lang="fr-BE" dirty="0" err="1"/>
              <a:t>Now</a:t>
            </a:r>
            <a:r>
              <a:rPr lang="fr-BE" dirty="0"/>
              <a:t> (Google)... L'attrait de ces services auprès du grand public est incontestable. Selon </a:t>
            </a:r>
            <a:r>
              <a:rPr lang="fr-BE" dirty="0" err="1"/>
              <a:t>Tractica</a:t>
            </a:r>
            <a:r>
              <a:rPr lang="fr-BE" dirty="0"/>
              <a:t>, le nombre d'utilisateurs des assistants vocaux a passé la barre du demi-milliard l'an dernier. Ils seront deux fois plus dès 2018, conversant en langage naturel sur smartphone, sur PC ou à travers les enceintes connectées comme Home (Google) ou Echo (Amazon).</a:t>
            </a:r>
          </a:p>
          <a:p>
            <a:r>
              <a:rPr lang="fr-BE" dirty="0"/>
              <a:t>Ce dernier s'est déjà écoulé à plus de 8 millions d'exemplaires fin 2016, à en croire les estimations de Consumer Intelligence </a:t>
            </a:r>
            <a:r>
              <a:rPr lang="fr-BE" dirty="0" err="1"/>
              <a:t>Research</a:t>
            </a:r>
            <a:r>
              <a:rPr lang="fr-BE" dirty="0"/>
              <a:t> </a:t>
            </a:r>
            <a:r>
              <a:rPr lang="fr-BE" dirty="0" err="1"/>
              <a:t>Partners</a:t>
            </a:r>
            <a:r>
              <a:rPr lang="fr-BE" dirty="0"/>
              <a:t>. C'est peu, si l'on compare au 1,5 milliard de smartphones écoulés sur la même période. Mais d'après Amazon lui-même, les ventes du gadget ont été multipliées par 9 pendant les fêtes de fin d'année par rapport à 2015. Et la vague grossit à vue d'</a:t>
            </a:r>
            <a:r>
              <a:rPr lang="fr-BE" dirty="0" err="1"/>
              <a:t>oeil</a:t>
            </a:r>
            <a:r>
              <a:rPr lang="fr-BE" dirty="0"/>
              <a:t>. </a:t>
            </a:r>
            <a:r>
              <a:rPr lang="fr-BE" dirty="0" err="1">
                <a:solidFill>
                  <a:srgbClr val="C00000"/>
                </a:solidFill>
              </a:rPr>
              <a:t>ComScore</a:t>
            </a:r>
            <a:r>
              <a:rPr lang="fr-BE" dirty="0">
                <a:solidFill>
                  <a:srgbClr val="C00000"/>
                </a:solidFill>
              </a:rPr>
              <a:t> prédit </a:t>
            </a:r>
            <a:r>
              <a:rPr lang="fr-BE" b="1" dirty="0">
                <a:solidFill>
                  <a:srgbClr val="C00000"/>
                </a:solidFill>
              </a:rPr>
              <a:t>que 50 % des recherches seront vocales d'ici à 2020</a:t>
            </a:r>
            <a:r>
              <a:rPr lang="fr-BE" dirty="0">
                <a:solidFill>
                  <a:srgbClr val="C00000"/>
                </a:solidFill>
              </a:rPr>
              <a:t>. </a:t>
            </a:r>
            <a:r>
              <a:rPr lang="fr-BE" dirty="0"/>
              <a:t>« </a:t>
            </a:r>
            <a:r>
              <a:rPr lang="fr-BE" i="1" dirty="0"/>
              <a:t>C'est un changement radical de la façon de consommer Internet</a:t>
            </a:r>
            <a:r>
              <a:rPr lang="fr-BE" dirty="0"/>
              <a:t>, souligne Clément </a:t>
            </a:r>
            <a:r>
              <a:rPr lang="fr-BE" dirty="0" err="1"/>
              <a:t>Boccardi</a:t>
            </a:r>
            <a:r>
              <a:rPr lang="fr-BE" dirty="0"/>
              <a:t>, en charge du référencement naturel chez </a:t>
            </a:r>
            <a:r>
              <a:rPr lang="fr-BE" dirty="0" err="1"/>
              <a:t>iProspect</a:t>
            </a:r>
            <a:r>
              <a:rPr lang="fr-BE" dirty="0"/>
              <a:t> France. </a:t>
            </a:r>
            <a:r>
              <a:rPr lang="fr-BE" i="1" dirty="0"/>
              <a:t>Il va falloir faire évoluer les contenus pour répondre aux recherches vocales.</a:t>
            </a:r>
            <a:r>
              <a:rPr lang="fr-BE" dirty="0"/>
              <a:t> « </a:t>
            </a:r>
          </a:p>
          <a:p>
            <a:r>
              <a:rPr lang="fr-BE" dirty="0"/>
              <a:t>L’intérêt de Google, Amazon et Apple s’explique facilement : selon certaines projections </a:t>
            </a:r>
            <a:r>
              <a:rPr lang="fr-BE" dirty="0">
                <a:hlinkClick r:id="rId3"/>
              </a:rPr>
              <a:t>50% des recherches se feront par la voix en 2020</a:t>
            </a:r>
            <a:r>
              <a:rPr lang="fr-BE" dirty="0"/>
              <a:t> et </a:t>
            </a:r>
            <a:r>
              <a:rPr lang="fr-BE" dirty="0">
                <a:hlinkClick r:id="rId4"/>
              </a:rPr>
              <a:t>30% se feront sans la présence d’un écran</a:t>
            </a:r>
            <a:r>
              <a:rPr lang="fr-BE" dirty="0"/>
              <a:t>.</a:t>
            </a:r>
          </a:p>
          <a:p>
            <a:endParaRPr lang="fr-BE" dirty="0"/>
          </a:p>
          <a:p>
            <a:r>
              <a:rPr lang="fr-BE" b="1" dirty="0"/>
              <a:t>Immense enjeu potentiel</a:t>
            </a:r>
          </a:p>
          <a:p>
            <a:r>
              <a:rPr lang="fr-BE" dirty="0"/>
              <a:t>L'enjeu, potentiellement, est crucial : « </a:t>
            </a:r>
            <a:r>
              <a:rPr lang="fr-BE" i="1" dirty="0"/>
              <a:t>Porte d'entrée vers le consommateur, l'assistant filtrera les contenus non pertinents</a:t>
            </a:r>
            <a:r>
              <a:rPr lang="fr-BE" dirty="0"/>
              <a:t>, souligne le livre blanc. </a:t>
            </a:r>
            <a:r>
              <a:rPr lang="fr-BE" i="1" dirty="0"/>
              <a:t>Lorsqu'un consommateur lui demandera de commander son café, l'assistant plongera en premier lieu dans l'historique de préférences, pour effectuer la transaction qui satisfera le mieux l'utilisateur, et la marque de café perçue comme choix par défaut aura de fait un avantage compétitif majeur. Les marques devront ainsi redoubler d'effort pour capturer cette place convoitée.</a:t>
            </a:r>
            <a:r>
              <a:rPr lang="fr-BE" dirty="0"/>
              <a:t> "</a:t>
            </a:r>
          </a:p>
          <a:p>
            <a:r>
              <a:rPr lang="fr-BE" dirty="0"/>
              <a:t>Pour les agences, il s'agit d'un nouveau terrain de jeu très prometteur. Dans un rapport publié en septembre, </a:t>
            </a:r>
            <a:r>
              <a:rPr lang="fr-BE" dirty="0" err="1"/>
              <a:t>Juniper</a:t>
            </a:r>
            <a:r>
              <a:rPr lang="fr-BE" dirty="0"/>
              <a:t> </a:t>
            </a:r>
            <a:r>
              <a:rPr lang="fr-BE" dirty="0" err="1"/>
              <a:t>Research</a:t>
            </a:r>
            <a:r>
              <a:rPr lang="fr-BE" dirty="0"/>
              <a:t> pronostique une explosion des dépenses publicitaires mondiales via les assistants virtuels qui atteindraient plus de 2 milliards de dollars l'an prochain et 7 milliards en 2020.</a:t>
            </a:r>
          </a:p>
          <a:p>
            <a:r>
              <a:rPr lang="fr-BE" dirty="0"/>
              <a:t>D'un côté, les publicitaires peuvent se féliciter de l'émergence de ces outils, qui permettent de mieux comprendre les besoins de l'utilisateur. Les requêtes par la voix, plus complètes que celles tapées dans un moteur de recherche, donnent des indications précieuses sur l'intention du consommateur. « Est-ce qu'il faut que je prenne mon parapluie pour aller au bureau ? » est beaucoup plus instructif que « </a:t>
            </a:r>
            <a:r>
              <a:rPr lang="fr-BE" dirty="0" err="1"/>
              <a:t>météoLyon</a:t>
            </a:r>
            <a:r>
              <a:rPr lang="fr-BE" dirty="0"/>
              <a:t> ».</a:t>
            </a:r>
          </a:p>
          <a:p>
            <a:r>
              <a:rPr lang="fr-BE" dirty="0"/>
              <a:t>L'interface vocale signifie aussi « </a:t>
            </a:r>
            <a:r>
              <a:rPr lang="fr-BE" i="1" dirty="0"/>
              <a:t>plus d'opportunités d'interaction, les utilisateurs pouvant même surfer les mains occupées</a:t>
            </a:r>
            <a:r>
              <a:rPr lang="fr-BE" dirty="0"/>
              <a:t> », avance le livre blanc, tout en précisant que « </a:t>
            </a:r>
            <a:r>
              <a:rPr lang="fr-BE" i="1" dirty="0"/>
              <a:t>les marques doivent envisager l'expérience dans un contexte de multitâches et d'attention amoindrie, comme la conduite, la cuisine ou l'activité sportive.</a:t>
            </a:r>
            <a:r>
              <a:rPr lang="fr-BE" dirty="0"/>
              <a:t> "</a:t>
            </a:r>
          </a:p>
          <a:p>
            <a:r>
              <a:rPr lang="fr-BE" b="1" dirty="0"/>
              <a:t>Le défi de l'acceptabilité</a:t>
            </a:r>
          </a:p>
          <a:p>
            <a:r>
              <a:rPr lang="fr-BE" dirty="0"/>
              <a:t>Mais les défis à relever sont également énormes. Si les experts d'</a:t>
            </a:r>
            <a:r>
              <a:rPr lang="fr-BE" dirty="0" err="1"/>
              <a:t>iProspect</a:t>
            </a:r>
            <a:r>
              <a:rPr lang="fr-BE" dirty="0"/>
              <a:t> sont résolument optimistes sur la capacité de la publicité à trouver sa place dans ce nouvel environnement, la question de son acceptabilité se pose très vite. Même sur les écrans de PC et de smartphones, les consommateurs recourent en masse aux bloqueurs de publicité.</a:t>
            </a:r>
          </a:p>
          <a:p>
            <a:r>
              <a:rPr lang="fr-BE" dirty="0" err="1"/>
              <a:t>Accepteront-ils</a:t>
            </a:r>
            <a:r>
              <a:rPr lang="fr-BE" dirty="0"/>
              <a:t> de se voir assaillir au milieu de leur conversation avec Alexa ou Cortana de spots de 30 secondes à plein volume à la façon des radios commerciales ? C'est peu probable. « </a:t>
            </a:r>
            <a:r>
              <a:rPr lang="fr-BE" i="1" dirty="0"/>
              <a:t>On peut difficilement imaginer un monde où l'on consommera éternellement les mêmes produits. Avoir des promotions et des offres nouvelles est dans l'intérêt du consommateur</a:t>
            </a:r>
            <a:r>
              <a:rPr lang="fr-BE" dirty="0"/>
              <a:t> », plaide Clément </a:t>
            </a:r>
            <a:r>
              <a:rPr lang="fr-BE" dirty="0" err="1"/>
              <a:t>Boccardi</a:t>
            </a:r>
            <a:r>
              <a:rPr lang="fr-BE" dirty="0"/>
              <a:t>. Reste à savoir comment le lui faire parvenir de manière indolore.</a:t>
            </a:r>
          </a:p>
          <a:p>
            <a:r>
              <a:rPr lang="fr-BE" dirty="0"/>
              <a:t>Sébastien Dumoulin</a:t>
            </a:r>
          </a:p>
          <a:p>
            <a:r>
              <a:rPr lang="fr-BE" dirty="0"/>
              <a:t/>
            </a:r>
            <a:br>
              <a:rPr lang="fr-BE" dirty="0"/>
            </a:br>
            <a:r>
              <a:rPr lang="fr-BE" dirty="0"/>
              <a:t>En savoir plus sur https://www.lesechos.fr/27/04/2017/LesEchos/22434-101-ECH_les-assistants-vocaux--nouvelle-frontiere-de-la-publicite.htm#IytA41JPG9GsAA8P.99</a:t>
            </a:r>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19</a:t>
            </a:fld>
            <a:endParaRPr lang="fr-FR" altLang="en-US"/>
          </a:p>
        </p:txBody>
      </p:sp>
    </p:spTree>
    <p:extLst>
      <p:ext uri="{BB962C8B-B14F-4D97-AF65-F5344CB8AC3E}">
        <p14:creationId xmlns:p14="http://schemas.microsoft.com/office/powerpoint/2010/main" val="387339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2</a:t>
            </a:fld>
            <a:endParaRPr lang="fr-FR" altLang="en-US"/>
          </a:p>
        </p:txBody>
      </p:sp>
    </p:spTree>
    <p:extLst>
      <p:ext uri="{BB962C8B-B14F-4D97-AF65-F5344CB8AC3E}">
        <p14:creationId xmlns:p14="http://schemas.microsoft.com/office/powerpoint/2010/main" val="1990287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BE" sz="1200" dirty="0" smtClean="0"/>
              <a:t>« Smartphones, tablettes, assistants vocaux : les terminaux, maillon faible de l'internet ouvert »</a:t>
            </a:r>
            <a:br>
              <a:rPr lang="fr-BE" sz="1200" dirty="0" smtClean="0"/>
            </a:br>
            <a:r>
              <a:rPr lang="fr-BE" sz="1200" dirty="0" smtClean="0"/>
              <a:t>rapport </a:t>
            </a:r>
            <a:r>
              <a:rPr lang="fr-BE" sz="1200" dirty="0" err="1" smtClean="0"/>
              <a:t>Arcep</a:t>
            </a:r>
            <a:r>
              <a:rPr lang="fr-BE" sz="1200" dirty="0" smtClean="0"/>
              <a:t> 15 février 2018</a:t>
            </a:r>
          </a:p>
          <a:p>
            <a:r>
              <a:rPr lang="fr-BE" sz="1200" b="0" i="0" u="none" strike="noStrike" kern="1200" baseline="0" dirty="0" smtClean="0">
                <a:solidFill>
                  <a:schemeClr val="tx1"/>
                </a:solidFill>
                <a:latin typeface="Arial" panose="020B0604020202020204" pitchFamily="34" charset="0"/>
                <a:ea typeface="+mn-ea"/>
                <a:cs typeface="+mn-cs"/>
              </a:rPr>
              <a:t>Autorité de régulation des communications électroniques et des postes</a:t>
            </a:r>
          </a:p>
          <a:p>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20</a:t>
            </a:fld>
            <a:endParaRPr lang="fr-FR" altLang="en-US"/>
          </a:p>
        </p:txBody>
      </p:sp>
    </p:spTree>
    <p:extLst>
      <p:ext uri="{BB962C8B-B14F-4D97-AF65-F5344CB8AC3E}">
        <p14:creationId xmlns:p14="http://schemas.microsoft.com/office/powerpoint/2010/main" val="553168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La pyramide de Maslow date des années 40, elle est encore d’actualité</a:t>
            </a:r>
          </a:p>
          <a:p>
            <a:r>
              <a:rPr lang="fr-BE" dirty="0"/>
              <a:t>Il faut juste un peu l’actualiser</a:t>
            </a:r>
          </a:p>
          <a:p>
            <a:endParaRPr lang="fr-BE" dirty="0" smtClean="0"/>
          </a:p>
          <a:p>
            <a:r>
              <a:rPr lang="fr-BE" dirty="0" smtClean="0"/>
              <a:t>Réalisation</a:t>
            </a:r>
            <a:r>
              <a:rPr lang="fr-BE" baseline="0" dirty="0" smtClean="0"/>
              <a:t> de soi, besoin de s’accomplir (sortir d’une condition purement matérielle), besoins centrés sur les autres</a:t>
            </a:r>
          </a:p>
          <a:p>
            <a:r>
              <a:rPr lang="fr-BE" baseline="0" dirty="0" smtClean="0"/>
              <a:t>Estime de soi, sentiment d’être utile, d’avoir de la valeur, être reconnu</a:t>
            </a:r>
          </a:p>
          <a:p>
            <a:r>
              <a:rPr lang="fr-BE" baseline="0" dirty="0" smtClean="0"/>
              <a:t>Appartenance : dimension sociale</a:t>
            </a:r>
          </a:p>
          <a:p>
            <a:r>
              <a:rPr lang="fr-BE" baseline="0" dirty="0" smtClean="0"/>
              <a:t>Sécurité </a:t>
            </a:r>
          </a:p>
          <a:p>
            <a:r>
              <a:rPr lang="fr-BE" baseline="0" dirty="0" smtClean="0"/>
              <a:t>Besoins physiologiques = Besoins de bas de tout être vivant</a:t>
            </a:r>
          </a:p>
          <a:p>
            <a:endParaRPr lang="fr-BE" dirty="0" smtClean="0"/>
          </a:p>
          <a:p>
            <a:r>
              <a:rPr lang="fr-BE" dirty="0" smtClean="0"/>
              <a:t>Infobésité</a:t>
            </a:r>
          </a:p>
          <a:p>
            <a:r>
              <a:rPr lang="fr-BE" dirty="0" err="1" smtClean="0"/>
              <a:t>Nomophobie</a:t>
            </a:r>
            <a:endParaRPr lang="fr-BE" dirty="0" smtClean="0"/>
          </a:p>
          <a:p>
            <a:r>
              <a:rPr lang="fr-BE" dirty="0" err="1" smtClean="0"/>
              <a:t>Detox</a:t>
            </a:r>
            <a:r>
              <a:rPr lang="fr-BE" dirty="0" smtClean="0"/>
              <a:t> numérique</a:t>
            </a:r>
          </a:p>
          <a:p>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21</a:t>
            </a:fld>
            <a:endParaRPr lang="fr-FR" altLang="en-US"/>
          </a:p>
        </p:txBody>
      </p:sp>
    </p:spTree>
    <p:extLst>
      <p:ext uri="{BB962C8B-B14F-4D97-AF65-F5344CB8AC3E}">
        <p14:creationId xmlns:p14="http://schemas.microsoft.com/office/powerpoint/2010/main" val="190780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p:cNvSpPr>
          <p:nvPr>
            <p:ph type="body"/>
          </p:nvPr>
        </p:nvSpPr>
        <p:spPr>
          <a:xfrm>
            <a:off x="681793" y="4721588"/>
            <a:ext cx="5444682" cy="4472624"/>
          </a:xfrm>
          <a:prstGeom prst="rect">
            <a:avLst/>
          </a:prstGeom>
        </p:spPr>
        <p:txBody>
          <a:bodyPr lIns="93219" tIns="46609" rIns="93219" bIns="46609"/>
          <a:lstStyle/>
          <a:p>
            <a:r>
              <a:rPr lang="fr-BE" sz="1900" spc="-1">
                <a:solidFill>
                  <a:srgbClr val="000000"/>
                </a:solidFill>
                <a:uFill>
                  <a:solidFill>
                    <a:srgbClr val="FFFFFF"/>
                  </a:solidFill>
                </a:uFill>
                <a:latin typeface="Arial"/>
              </a:rPr>
              <a:t>http://geeko.lesoir.be/2017/02/16/des-feux-rouges-speciaux-pour-les-distraits-par-leur-smartphone-voient-le-jour/</a:t>
            </a:r>
          </a:p>
          <a:p>
            <a:endParaRPr lang="fr-BE" sz="1900" spc="-1">
              <a:solidFill>
                <a:srgbClr val="000000"/>
              </a:solidFill>
              <a:uFill>
                <a:solidFill>
                  <a:srgbClr val="FFFFFF"/>
                </a:solidFill>
              </a:uFill>
              <a:latin typeface="Arial"/>
            </a:endParaRPr>
          </a:p>
        </p:txBody>
      </p:sp>
      <p:sp>
        <p:nvSpPr>
          <p:cNvPr id="365" name="CustomShape 2"/>
          <p:cNvSpPr/>
          <p:nvPr/>
        </p:nvSpPr>
        <p:spPr>
          <a:xfrm>
            <a:off x="3857168" y="9441429"/>
            <a:ext cx="2949375" cy="497230"/>
          </a:xfrm>
          <a:prstGeom prst="rect">
            <a:avLst/>
          </a:prstGeom>
          <a:noFill/>
          <a:ln>
            <a:noFill/>
          </a:ln>
        </p:spPr>
        <p:style>
          <a:lnRef idx="0">
            <a:scrgbClr r="0" g="0" b="0"/>
          </a:lnRef>
          <a:fillRef idx="0">
            <a:scrgbClr r="0" g="0" b="0"/>
          </a:fillRef>
          <a:effectRef idx="0">
            <a:scrgbClr r="0" g="0" b="0"/>
          </a:effectRef>
          <a:fontRef idx="minor"/>
        </p:style>
        <p:txBody>
          <a:bodyPr lIns="93219" tIns="46609" rIns="93219" bIns="46609" anchor="b"/>
          <a:lstStyle/>
          <a:p>
            <a:pPr algn="r">
              <a:lnSpc>
                <a:spcPct val="100000"/>
              </a:lnSpc>
            </a:pPr>
            <a:fld id="{8B966903-EE24-4AE4-8FF3-B3B0FAB57EBD}" type="slidenum">
              <a:rPr lang="fr-BE" sz="1300" spc="-1">
                <a:solidFill>
                  <a:srgbClr val="000000"/>
                </a:solidFill>
                <a:uFill>
                  <a:solidFill>
                    <a:srgbClr val="FFFFFF"/>
                  </a:solidFill>
                </a:uFill>
                <a:latin typeface="Arial"/>
              </a:rPr>
              <a:t>22</a:t>
            </a:fld>
            <a:endParaRPr lang="fr-BE" sz="1700"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242855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23</a:t>
            </a:fld>
            <a:endParaRPr lang="fr-FR" altLang="en-US"/>
          </a:p>
        </p:txBody>
      </p:sp>
    </p:spTree>
    <p:extLst>
      <p:ext uri="{BB962C8B-B14F-4D97-AF65-F5344CB8AC3E}">
        <p14:creationId xmlns:p14="http://schemas.microsoft.com/office/powerpoint/2010/main" val="497601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24</a:t>
            </a:fld>
            <a:endParaRPr lang="fr-FR" altLang="en-US"/>
          </a:p>
        </p:txBody>
      </p:sp>
    </p:spTree>
    <p:extLst>
      <p:ext uri="{BB962C8B-B14F-4D97-AF65-F5344CB8AC3E}">
        <p14:creationId xmlns:p14="http://schemas.microsoft.com/office/powerpoint/2010/main" val="1721427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https://fr.ifixit.com/Guide/Remplacement+de+la+batterie+de+l%27iPhone+6s+Plus/51380</a:t>
            </a:r>
          </a:p>
          <a:p>
            <a:pPr defTabSz="883493"/>
            <a:r>
              <a:rPr lang="fr-BE" dirty="0" smtClean="0"/>
              <a:t>coûte entre 640 et 750 € </a:t>
            </a:r>
            <a:r>
              <a:rPr lang="fr-BE" baseline="0" dirty="0" smtClean="0"/>
              <a:t> (vérifié sur https://www.apple.com/be-fr/shop/buy-iphone/iphone6s#01,12 le 16/02)</a:t>
            </a:r>
          </a:p>
          <a:p>
            <a:pPr defTabSz="883493"/>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26</a:t>
            </a:fld>
            <a:endParaRPr lang="fr-FR" altLang="en-US"/>
          </a:p>
        </p:txBody>
      </p:sp>
    </p:spTree>
    <p:extLst>
      <p:ext uri="{BB962C8B-B14F-4D97-AF65-F5344CB8AC3E}">
        <p14:creationId xmlns:p14="http://schemas.microsoft.com/office/powerpoint/2010/main" val="2294292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27</a:t>
            </a:fld>
            <a:endParaRPr lang="fr-FR" altLang="en-US"/>
          </a:p>
        </p:txBody>
      </p:sp>
    </p:spTree>
    <p:extLst>
      <p:ext uri="{BB962C8B-B14F-4D97-AF65-F5344CB8AC3E}">
        <p14:creationId xmlns:p14="http://schemas.microsoft.com/office/powerpoint/2010/main" val="2471817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28</a:t>
            </a:fld>
            <a:endParaRPr lang="fr-FR" altLang="en-US"/>
          </a:p>
        </p:txBody>
      </p:sp>
    </p:spTree>
    <p:extLst>
      <p:ext uri="{BB962C8B-B14F-4D97-AF65-F5344CB8AC3E}">
        <p14:creationId xmlns:p14="http://schemas.microsoft.com/office/powerpoint/2010/main" val="3847863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https://www.greenit.fr/2013/10/22/pretez-vos-dvd-cela-vous-rendra-heureux/</a:t>
            </a:r>
          </a:p>
          <a:p>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29</a:t>
            </a:fld>
            <a:endParaRPr lang="fr-FR" altLang="en-US"/>
          </a:p>
        </p:txBody>
      </p:sp>
    </p:spTree>
    <p:extLst>
      <p:ext uri="{BB962C8B-B14F-4D97-AF65-F5344CB8AC3E}">
        <p14:creationId xmlns:p14="http://schemas.microsoft.com/office/powerpoint/2010/main" val="4009076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30</a:t>
            </a:fld>
            <a:endParaRPr lang="fr-FR" altLang="en-US"/>
          </a:p>
        </p:txBody>
      </p:sp>
    </p:spTree>
    <p:extLst>
      <p:ext uri="{BB962C8B-B14F-4D97-AF65-F5344CB8AC3E}">
        <p14:creationId xmlns:p14="http://schemas.microsoft.com/office/powerpoint/2010/main" val="52414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3</a:t>
            </a:fld>
            <a:endParaRPr lang="fr-FR" altLang="en-US"/>
          </a:p>
        </p:txBody>
      </p:sp>
    </p:spTree>
    <p:extLst>
      <p:ext uri="{BB962C8B-B14F-4D97-AF65-F5344CB8AC3E}">
        <p14:creationId xmlns:p14="http://schemas.microsoft.com/office/powerpoint/2010/main" val="3041556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Etude</a:t>
            </a:r>
            <a:r>
              <a:rPr lang="fr-BE" baseline="0" dirty="0" smtClean="0"/>
              <a:t> PISA OCDE 2016</a:t>
            </a:r>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31</a:t>
            </a:fld>
            <a:endParaRPr lang="fr-FR" altLang="en-US"/>
          </a:p>
        </p:txBody>
      </p:sp>
    </p:spTree>
    <p:extLst>
      <p:ext uri="{BB962C8B-B14F-4D97-AF65-F5344CB8AC3E}">
        <p14:creationId xmlns:p14="http://schemas.microsoft.com/office/powerpoint/2010/main" val="418727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CustomShape 1"/>
          <p:cNvSpPr/>
          <p:nvPr/>
        </p:nvSpPr>
        <p:spPr>
          <a:xfrm>
            <a:off x="3857168" y="9441429"/>
            <a:ext cx="2949375" cy="497230"/>
          </a:xfrm>
          <a:prstGeom prst="rect">
            <a:avLst/>
          </a:prstGeom>
          <a:noFill/>
          <a:ln>
            <a:noFill/>
          </a:ln>
        </p:spPr>
        <p:style>
          <a:lnRef idx="0">
            <a:scrgbClr r="0" g="0" b="0"/>
          </a:lnRef>
          <a:fillRef idx="0">
            <a:scrgbClr r="0" g="0" b="0"/>
          </a:fillRef>
          <a:effectRef idx="0">
            <a:scrgbClr r="0" g="0" b="0"/>
          </a:effectRef>
          <a:fontRef idx="minor"/>
        </p:style>
        <p:txBody>
          <a:bodyPr lIns="93219" tIns="46609" rIns="93219" bIns="46609" anchor="b"/>
          <a:lstStyle/>
          <a:p>
            <a:pPr algn="r">
              <a:lnSpc>
                <a:spcPct val="100000"/>
              </a:lnSpc>
            </a:pPr>
            <a:fld id="{08768515-BF4A-4743-8BA1-F858ABC9BB34}" type="slidenum">
              <a:rPr lang="fr-BE" sz="1300" spc="-1">
                <a:solidFill>
                  <a:srgbClr val="000000"/>
                </a:solidFill>
                <a:uFill>
                  <a:solidFill>
                    <a:srgbClr val="FFFFFF"/>
                  </a:solidFill>
                </a:uFill>
                <a:latin typeface="Arial"/>
              </a:rPr>
              <a:t>32</a:t>
            </a:fld>
            <a:endParaRPr lang="fr-BE" sz="1700" spc="-1">
              <a:solidFill>
                <a:srgbClr val="000000"/>
              </a:solidFill>
              <a:uFill>
                <a:solidFill>
                  <a:srgbClr val="FFFFFF"/>
                </a:solidFill>
              </a:uFill>
              <a:latin typeface="Arial"/>
            </a:endParaRPr>
          </a:p>
        </p:txBody>
      </p:sp>
      <p:sp>
        <p:nvSpPr>
          <p:cNvPr id="367" name="PlaceHolder 2"/>
          <p:cNvSpPr>
            <a:spLocks noGrp="1"/>
          </p:cNvSpPr>
          <p:nvPr>
            <p:ph type="body"/>
          </p:nvPr>
        </p:nvSpPr>
        <p:spPr>
          <a:xfrm>
            <a:off x="908483" y="4721588"/>
            <a:ext cx="4991303" cy="4472624"/>
          </a:xfrm>
          <a:prstGeom prst="rect">
            <a:avLst/>
          </a:prstGeom>
        </p:spPr>
        <p:txBody>
          <a:bodyPr lIns="93219" tIns="46609" rIns="93219" bIns="46609"/>
          <a:lstStyle/>
          <a:p>
            <a:endParaRPr lang="fr-BE" sz="1900"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11536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4</a:t>
            </a:fld>
            <a:endParaRPr lang="fr-FR" altLang="en-US"/>
          </a:p>
        </p:txBody>
      </p:sp>
    </p:spTree>
    <p:extLst>
      <p:ext uri="{BB962C8B-B14F-4D97-AF65-F5344CB8AC3E}">
        <p14:creationId xmlns:p14="http://schemas.microsoft.com/office/powerpoint/2010/main" val="1334494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5</a:t>
            </a:fld>
            <a:endParaRPr lang="fr-FR" altLang="en-US"/>
          </a:p>
        </p:txBody>
      </p:sp>
    </p:spTree>
    <p:extLst>
      <p:ext uri="{BB962C8B-B14F-4D97-AF65-F5344CB8AC3E}">
        <p14:creationId xmlns:p14="http://schemas.microsoft.com/office/powerpoint/2010/main" val="185738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Chaque smartphone</a:t>
            </a:r>
            <a:r>
              <a:rPr lang="fr-BE" baseline="0" dirty="0" smtClean="0"/>
              <a:t> mobilise 70 kg de ressources  (ADEME)</a:t>
            </a:r>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6</a:t>
            </a:fld>
            <a:endParaRPr lang="fr-FR" altLang="en-US"/>
          </a:p>
        </p:txBody>
      </p:sp>
    </p:spTree>
    <p:extLst>
      <p:ext uri="{BB962C8B-B14F-4D97-AF65-F5344CB8AC3E}">
        <p14:creationId xmlns:p14="http://schemas.microsoft.com/office/powerpoint/2010/main" val="12728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BE" dirty="0" smtClean="0"/>
              <a:t>Chaque smartphone</a:t>
            </a:r>
            <a:r>
              <a:rPr lang="fr-BE" baseline="0" dirty="0" smtClean="0"/>
              <a:t> mobilise 70 kg de ressources  (ADEME)</a:t>
            </a:r>
            <a:endParaRPr lang="fr-BE" dirty="0" smtClean="0"/>
          </a:p>
          <a:p>
            <a:r>
              <a:rPr lang="fr-BE" dirty="0" smtClean="0"/>
              <a:t>Le smartphone</a:t>
            </a:r>
            <a:r>
              <a:rPr lang="fr-BE" baseline="0" dirty="0" smtClean="0"/>
              <a:t> c’est chouette à utiliser pour apprendre la chimie, on y retrouve un tas d’éléments du tableau périodique</a:t>
            </a:r>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7</a:t>
            </a:fld>
            <a:endParaRPr lang="fr-FR" altLang="en-US"/>
          </a:p>
        </p:txBody>
      </p:sp>
    </p:spTree>
    <p:extLst>
      <p:ext uri="{BB962C8B-B14F-4D97-AF65-F5344CB8AC3E}">
        <p14:creationId xmlns:p14="http://schemas.microsoft.com/office/powerpoint/2010/main" val="1640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883493"/>
            <a:r>
              <a:rPr lang="fr-BE" dirty="0" smtClean="0"/>
              <a:t>Le smartphone</a:t>
            </a:r>
            <a:r>
              <a:rPr lang="fr-BE" baseline="0" dirty="0" smtClean="0"/>
              <a:t> c’est chouette à utiliser pour apprendre la géographie</a:t>
            </a:r>
            <a:endParaRPr lang="fr-BE" dirty="0" smtClean="0"/>
          </a:p>
          <a:p>
            <a:endParaRPr lang="fr-BE" dirty="0" smtClean="0"/>
          </a:p>
          <a:p>
            <a:r>
              <a:rPr lang="fr-BE" dirty="0" smtClean="0"/>
              <a:t>Matières 1eres :</a:t>
            </a:r>
          </a:p>
          <a:p>
            <a:pPr marL="165655" indent="-165655">
              <a:buFont typeface="Arial" panose="020B0604020202020204" pitchFamily="34" charset="0"/>
              <a:buChar char="•"/>
            </a:pPr>
            <a:r>
              <a:rPr lang="fr-BE" dirty="0" smtClean="0"/>
              <a:t>Amérique du sud : Lithium, cuivre, or</a:t>
            </a:r>
          </a:p>
          <a:p>
            <a:pPr marL="165655" indent="-165655">
              <a:buFont typeface="Arial" panose="020B0604020202020204" pitchFamily="34" charset="0"/>
              <a:buChar char="•"/>
            </a:pPr>
            <a:r>
              <a:rPr lang="fr-BE" dirty="0" smtClean="0"/>
              <a:t>Afrique : </a:t>
            </a:r>
            <a:r>
              <a:rPr lang="fr-BE" dirty="0" err="1" smtClean="0"/>
              <a:t>coltan</a:t>
            </a:r>
            <a:r>
              <a:rPr lang="fr-BE" dirty="0" smtClean="0"/>
              <a:t>/tantale,</a:t>
            </a:r>
            <a:r>
              <a:rPr lang="fr-BE" baseline="0" dirty="0" smtClean="0"/>
              <a:t> Cobalt</a:t>
            </a:r>
          </a:p>
          <a:p>
            <a:pPr marL="165655" indent="-165655">
              <a:buFont typeface="Arial" panose="020B0604020202020204" pitchFamily="34" charset="0"/>
              <a:buChar char="•"/>
            </a:pPr>
            <a:r>
              <a:rPr lang="fr-BE" baseline="0" dirty="0" smtClean="0"/>
              <a:t>Asie : Terres rares, </a:t>
            </a:r>
          </a:p>
          <a:p>
            <a:pPr marL="165655" indent="-165655">
              <a:buFont typeface="Arial" panose="020B0604020202020204" pitchFamily="34" charset="0"/>
              <a:buChar char="•"/>
            </a:pPr>
            <a:r>
              <a:rPr lang="fr-BE" baseline="0" dirty="0" smtClean="0"/>
              <a:t>Océanie : argent, bauxite, nickel</a:t>
            </a:r>
          </a:p>
          <a:p>
            <a:pPr marL="165655" indent="-165655">
              <a:buFont typeface="Arial" panose="020B0604020202020204" pitchFamily="34" charset="0"/>
              <a:buChar char="•"/>
            </a:pPr>
            <a:endParaRPr lang="fr-BE" dirty="0"/>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8</a:t>
            </a:fld>
            <a:endParaRPr lang="fr-FR" altLang="en-US"/>
          </a:p>
        </p:txBody>
      </p:sp>
    </p:spTree>
    <p:extLst>
      <p:ext uri="{BB962C8B-B14F-4D97-AF65-F5344CB8AC3E}">
        <p14:creationId xmlns:p14="http://schemas.microsoft.com/office/powerpoint/2010/main" val="180655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AF97CFD7-4E64-4E22-8080-3FC353E64BD6}" type="slidenum">
              <a:rPr lang="fr-FR" altLang="en-US" smtClean="0"/>
              <a:pPr>
                <a:defRPr/>
              </a:pPr>
              <a:t>9</a:t>
            </a:fld>
            <a:endParaRPr lang="fr-FR" altLang="en-US"/>
          </a:p>
        </p:txBody>
      </p:sp>
    </p:spTree>
    <p:extLst>
      <p:ext uri="{BB962C8B-B14F-4D97-AF65-F5344CB8AC3E}">
        <p14:creationId xmlns:p14="http://schemas.microsoft.com/office/powerpoint/2010/main" val="3904659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a:p>
        </p:txBody>
      </p:sp>
    </p:spTree>
    <p:extLst>
      <p:ext uri="{BB962C8B-B14F-4D97-AF65-F5344CB8AC3E}">
        <p14:creationId xmlns:p14="http://schemas.microsoft.com/office/powerpoint/2010/main" val="231695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235844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5372100"/>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0" y="0"/>
            <a:ext cx="6705600" cy="53721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4021866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0" y="0"/>
            <a:ext cx="9144000" cy="692150"/>
          </a:xfrm>
        </p:spPr>
        <p:txBody>
          <a:bodyPr/>
          <a:lstStyle/>
          <a:p>
            <a:r>
              <a:rPr lang="fr-FR" smtClean="0"/>
              <a:t>Modifiez le style du titre</a:t>
            </a:r>
            <a:endParaRPr lang="en-US"/>
          </a:p>
        </p:txBody>
      </p:sp>
      <p:sp>
        <p:nvSpPr>
          <p:cNvPr id="3" name="Espace réservé du contenu 2"/>
          <p:cNvSpPr>
            <a:spLocks noGrp="1"/>
          </p:cNvSpPr>
          <p:nvPr>
            <p:ph sz="quarter" idx="1"/>
          </p:nvPr>
        </p:nvSpPr>
        <p:spPr>
          <a:xfrm>
            <a:off x="179388" y="908050"/>
            <a:ext cx="4405312" cy="21558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quarter" idx="2"/>
          </p:nvPr>
        </p:nvSpPr>
        <p:spPr>
          <a:xfrm>
            <a:off x="4737100" y="908050"/>
            <a:ext cx="4406900" cy="21558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contenu 4"/>
          <p:cNvSpPr>
            <a:spLocks noGrp="1"/>
          </p:cNvSpPr>
          <p:nvPr>
            <p:ph sz="quarter" idx="3"/>
          </p:nvPr>
        </p:nvSpPr>
        <p:spPr>
          <a:xfrm>
            <a:off x="179388" y="3216275"/>
            <a:ext cx="4405312" cy="21558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737100" y="3216275"/>
            <a:ext cx="4406900" cy="21558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129509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150"/>
          </a:xfrm>
        </p:spPr>
        <p:txBody>
          <a:bodyPr/>
          <a:lstStyle/>
          <a:p>
            <a:r>
              <a:rPr lang="fr-FR" smtClean="0"/>
              <a:t>Modifiez le style du titre</a:t>
            </a:r>
            <a:endParaRPr lang="en-US"/>
          </a:p>
        </p:txBody>
      </p:sp>
      <p:sp>
        <p:nvSpPr>
          <p:cNvPr id="3" name="Espace réservé du texte 2"/>
          <p:cNvSpPr>
            <a:spLocks noGrp="1"/>
          </p:cNvSpPr>
          <p:nvPr>
            <p:ph type="body" sz="half" idx="1"/>
          </p:nvPr>
        </p:nvSpPr>
        <p:spPr>
          <a:xfrm>
            <a:off x="179388" y="908050"/>
            <a:ext cx="4405312" cy="446405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quarter" idx="2"/>
          </p:nvPr>
        </p:nvSpPr>
        <p:spPr>
          <a:xfrm>
            <a:off x="4737100" y="908050"/>
            <a:ext cx="4406900" cy="21558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contenu 4"/>
          <p:cNvSpPr>
            <a:spLocks noGrp="1"/>
          </p:cNvSpPr>
          <p:nvPr>
            <p:ph sz="quarter" idx="3"/>
          </p:nvPr>
        </p:nvSpPr>
        <p:spPr>
          <a:xfrm>
            <a:off x="4737100" y="3216275"/>
            <a:ext cx="4406900" cy="21558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28296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30906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Modifier les styles du texte du masque</a:t>
            </a:r>
          </a:p>
        </p:txBody>
      </p:sp>
    </p:spTree>
    <p:extLst>
      <p:ext uri="{BB962C8B-B14F-4D97-AF65-F5344CB8AC3E}">
        <p14:creationId xmlns:p14="http://schemas.microsoft.com/office/powerpoint/2010/main" val="1783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179388" y="908050"/>
            <a:ext cx="4405312" cy="446405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737100" y="908050"/>
            <a:ext cx="4406900" cy="446405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5703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417407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3213660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0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Tree>
    <p:extLst>
      <p:ext uri="{BB962C8B-B14F-4D97-AF65-F5344CB8AC3E}">
        <p14:creationId xmlns:p14="http://schemas.microsoft.com/office/powerpoint/2010/main" val="265924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Tree>
    <p:extLst>
      <p:ext uri="{BB962C8B-B14F-4D97-AF65-F5344CB8AC3E}">
        <p14:creationId xmlns:p14="http://schemas.microsoft.com/office/powerpoint/2010/main" val="13312221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bulles_fond_PP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67263"/>
            <a:ext cx="91440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8" descr="écoconsoPP"/>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01613" y="6421438"/>
            <a:ext cx="12414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11"/>
          <p:cNvSpPr txBox="1">
            <a:spLocks noChangeArrowheads="1"/>
          </p:cNvSpPr>
          <p:nvPr userDrawn="1"/>
        </p:nvSpPr>
        <p:spPr bwMode="auto">
          <a:xfrm>
            <a:off x="1331913" y="6459538"/>
            <a:ext cx="66246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fr-BE" altLang="en-US" sz="1200" dirty="0" smtClean="0">
                <a:solidFill>
                  <a:schemeClr val="bg1"/>
                </a:solidFill>
                <a:latin typeface="EcoconsoREGULAR" panose="020F0604030103020303" pitchFamily="34" charset="-95"/>
              </a:rPr>
              <a:t>: L’impact environnemental des nouvelles technologies, Bruxelles, 20 février 2018</a:t>
            </a:r>
            <a:endParaRPr lang="fr-FR" altLang="en-US" sz="1200" dirty="0" smtClean="0">
              <a:solidFill>
                <a:schemeClr val="bg1"/>
              </a:solidFill>
              <a:latin typeface="EcoconsoREGULAR" panose="020F0604030103020303" pitchFamily="34" charset="-95"/>
            </a:endParaRPr>
          </a:p>
        </p:txBody>
      </p:sp>
      <p:pic>
        <p:nvPicPr>
          <p:cNvPr id="1029" name="Picture 19" descr="écoconso_logoPP"/>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48488" y="5373688"/>
            <a:ext cx="179387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2"/>
          <p:cNvSpPr>
            <a:spLocks noGrp="1" noChangeArrowheads="1"/>
          </p:cNvSpPr>
          <p:nvPr>
            <p:ph type="title"/>
          </p:nvPr>
        </p:nvSpPr>
        <p:spPr bwMode="auto">
          <a:xfrm>
            <a:off x="0" y="0"/>
            <a:ext cx="9144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dirty="0" smtClean="0"/>
              <a:t> Cliquez pour modifier le style du titre</a:t>
            </a:r>
          </a:p>
        </p:txBody>
      </p:sp>
      <p:sp>
        <p:nvSpPr>
          <p:cNvPr id="1031" name="Rectangle 23"/>
          <p:cNvSpPr>
            <a:spLocks noGrp="1" noChangeArrowheads="1"/>
          </p:cNvSpPr>
          <p:nvPr>
            <p:ph type="body" idx="1"/>
          </p:nvPr>
        </p:nvSpPr>
        <p:spPr bwMode="auto">
          <a:xfrm>
            <a:off x="179388" y="908050"/>
            <a:ext cx="8964612"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p:txBody>
      </p:sp>
      <p:sp>
        <p:nvSpPr>
          <p:cNvPr id="1032" name="Line 24"/>
          <p:cNvSpPr>
            <a:spLocks noChangeShapeType="1"/>
          </p:cNvSpPr>
          <p:nvPr userDrawn="1"/>
        </p:nvSpPr>
        <p:spPr bwMode="auto">
          <a:xfrm>
            <a:off x="0" y="711200"/>
            <a:ext cx="9144000" cy="0"/>
          </a:xfrm>
          <a:prstGeom prst="line">
            <a:avLst/>
          </a:prstGeom>
          <a:noFill/>
          <a:ln w="9525">
            <a:solidFill>
              <a:srgbClr val="9BBE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txStyles>
    <p:titleStyle>
      <a:lvl1pPr marL="179388" algn="l" rtl="0" eaLnBrk="0" fontAlgn="base" hangingPunct="0">
        <a:spcBef>
          <a:spcPct val="0"/>
        </a:spcBef>
        <a:spcAft>
          <a:spcPct val="0"/>
        </a:spcAft>
        <a:buFont typeface="EcoconsoREGULAR" panose="020F0604030103020303" pitchFamily="34" charset="-95"/>
        <a:buChar char=""/>
        <a:tabLst>
          <a:tab pos="179388" algn="l"/>
        </a:tabLst>
        <a:defRPr sz="2800" kern="1200">
          <a:solidFill>
            <a:srgbClr val="9BBE00"/>
          </a:solidFill>
          <a:latin typeface="+mj-lt"/>
          <a:ea typeface="+mj-ea"/>
          <a:cs typeface="+mj-cs"/>
        </a:defRPr>
      </a:lvl1pPr>
      <a:lvl2pPr marL="179388" algn="l" rtl="0" eaLnBrk="0" fontAlgn="base" hangingPunct="0">
        <a:spcBef>
          <a:spcPct val="0"/>
        </a:spcBef>
        <a:spcAft>
          <a:spcPct val="0"/>
        </a:spcAft>
        <a:buFont typeface="EcoconsoREGULAR" panose="020F0604030103020303" pitchFamily="34" charset="-95"/>
        <a:buChar char=""/>
        <a:tabLst>
          <a:tab pos="179388" algn="l"/>
        </a:tabLst>
        <a:defRPr sz="2800">
          <a:solidFill>
            <a:srgbClr val="9BBE00"/>
          </a:solidFill>
          <a:latin typeface="EcoconsoREGULAR" panose="020F0604030103020303" pitchFamily="34" charset="-95"/>
        </a:defRPr>
      </a:lvl2pPr>
      <a:lvl3pPr marL="179388" algn="l" rtl="0" eaLnBrk="0" fontAlgn="base" hangingPunct="0">
        <a:spcBef>
          <a:spcPct val="0"/>
        </a:spcBef>
        <a:spcAft>
          <a:spcPct val="0"/>
        </a:spcAft>
        <a:buFont typeface="EcoconsoREGULAR" panose="020F0604030103020303" pitchFamily="34" charset="-95"/>
        <a:buChar char=""/>
        <a:tabLst>
          <a:tab pos="179388" algn="l"/>
        </a:tabLst>
        <a:defRPr sz="2800">
          <a:solidFill>
            <a:srgbClr val="9BBE00"/>
          </a:solidFill>
          <a:latin typeface="EcoconsoREGULAR" panose="020F0604030103020303" pitchFamily="34" charset="-95"/>
        </a:defRPr>
      </a:lvl3pPr>
      <a:lvl4pPr marL="179388" algn="l" rtl="0" eaLnBrk="0" fontAlgn="base" hangingPunct="0">
        <a:spcBef>
          <a:spcPct val="0"/>
        </a:spcBef>
        <a:spcAft>
          <a:spcPct val="0"/>
        </a:spcAft>
        <a:buFont typeface="EcoconsoREGULAR" panose="020F0604030103020303" pitchFamily="34" charset="-95"/>
        <a:buChar char=""/>
        <a:tabLst>
          <a:tab pos="179388" algn="l"/>
        </a:tabLst>
        <a:defRPr sz="2800">
          <a:solidFill>
            <a:srgbClr val="9BBE00"/>
          </a:solidFill>
          <a:latin typeface="EcoconsoREGULAR" panose="020F0604030103020303" pitchFamily="34" charset="-95"/>
        </a:defRPr>
      </a:lvl4pPr>
      <a:lvl5pPr marL="179388" algn="l" rtl="0" eaLnBrk="0" fontAlgn="base" hangingPunct="0">
        <a:spcBef>
          <a:spcPct val="0"/>
        </a:spcBef>
        <a:spcAft>
          <a:spcPct val="0"/>
        </a:spcAft>
        <a:buFont typeface="EcoconsoREGULAR" panose="020F0604030103020303" pitchFamily="34" charset="-95"/>
        <a:buChar char=""/>
        <a:tabLst>
          <a:tab pos="179388" algn="l"/>
        </a:tabLst>
        <a:defRPr sz="2800">
          <a:solidFill>
            <a:srgbClr val="9BBE00"/>
          </a:solidFill>
          <a:latin typeface="EcoconsoREGULAR" panose="020F0604030103020303" pitchFamily="34" charset="-95"/>
        </a:defRPr>
      </a:lvl5pPr>
      <a:lvl6pPr marL="636588" algn="l" rtl="0" fontAlgn="base">
        <a:spcBef>
          <a:spcPct val="0"/>
        </a:spcBef>
        <a:spcAft>
          <a:spcPct val="0"/>
        </a:spcAft>
        <a:buFont typeface="EcoconsoREGULAR" panose="020F0604030103020303" pitchFamily="34" charset="-95"/>
        <a:buChar char=""/>
        <a:tabLst>
          <a:tab pos="179388" algn="l"/>
        </a:tabLst>
        <a:defRPr sz="2800">
          <a:solidFill>
            <a:srgbClr val="9BBE00"/>
          </a:solidFill>
          <a:latin typeface="EcoconsoREGULAR" panose="020F0604030103020303" pitchFamily="34" charset="-95"/>
        </a:defRPr>
      </a:lvl6pPr>
      <a:lvl7pPr marL="1093788" algn="l" rtl="0" fontAlgn="base">
        <a:spcBef>
          <a:spcPct val="0"/>
        </a:spcBef>
        <a:spcAft>
          <a:spcPct val="0"/>
        </a:spcAft>
        <a:buFont typeface="EcoconsoREGULAR" panose="020F0604030103020303" pitchFamily="34" charset="-95"/>
        <a:buChar char=""/>
        <a:tabLst>
          <a:tab pos="179388" algn="l"/>
        </a:tabLst>
        <a:defRPr sz="2800">
          <a:solidFill>
            <a:srgbClr val="9BBE00"/>
          </a:solidFill>
          <a:latin typeface="EcoconsoREGULAR" panose="020F0604030103020303" pitchFamily="34" charset="-95"/>
        </a:defRPr>
      </a:lvl7pPr>
      <a:lvl8pPr marL="1550988" algn="l" rtl="0" fontAlgn="base">
        <a:spcBef>
          <a:spcPct val="0"/>
        </a:spcBef>
        <a:spcAft>
          <a:spcPct val="0"/>
        </a:spcAft>
        <a:buFont typeface="EcoconsoREGULAR" panose="020F0604030103020303" pitchFamily="34" charset="-95"/>
        <a:buChar char=""/>
        <a:tabLst>
          <a:tab pos="179388" algn="l"/>
        </a:tabLst>
        <a:defRPr sz="2800">
          <a:solidFill>
            <a:srgbClr val="9BBE00"/>
          </a:solidFill>
          <a:latin typeface="EcoconsoREGULAR" panose="020F0604030103020303" pitchFamily="34" charset="-95"/>
        </a:defRPr>
      </a:lvl8pPr>
      <a:lvl9pPr marL="2008188" algn="l" rtl="0" fontAlgn="base">
        <a:spcBef>
          <a:spcPct val="0"/>
        </a:spcBef>
        <a:spcAft>
          <a:spcPct val="0"/>
        </a:spcAft>
        <a:buFont typeface="EcoconsoREGULAR" panose="020F0604030103020303" pitchFamily="34" charset="-95"/>
        <a:buChar char=""/>
        <a:tabLst>
          <a:tab pos="179388" algn="l"/>
        </a:tabLst>
        <a:defRPr sz="2800">
          <a:solidFill>
            <a:srgbClr val="9BBE00"/>
          </a:solidFill>
          <a:latin typeface="EcoconsoREGULAR" panose="020F0604030103020303" pitchFamily="34" charset="-95"/>
        </a:defRPr>
      </a:lvl9pPr>
    </p:titleStyle>
    <p:bodyStyle>
      <a:lvl1pPr marL="342900" indent="-342900" algn="l" rtl="0" eaLnBrk="0" fontAlgn="base" hangingPunct="0">
        <a:spcBef>
          <a:spcPct val="20000"/>
        </a:spcBef>
        <a:spcAft>
          <a:spcPct val="0"/>
        </a:spcAft>
        <a:buFont typeface="EcoconsoREGULAR" panose="020F0604030103020303" pitchFamily="34" charset="-95"/>
        <a:buChar char=""/>
        <a:defRPr sz="2200" kern="1200">
          <a:solidFill>
            <a:srgbClr val="D85F00"/>
          </a:solidFill>
          <a:latin typeface="+mn-lt"/>
          <a:ea typeface="+mn-ea"/>
          <a:cs typeface="+mn-cs"/>
        </a:defRPr>
      </a:lvl1pPr>
      <a:lvl2pPr marL="742950" indent="-285750" algn="l" rtl="0" eaLnBrk="0" fontAlgn="base" hangingPunct="0">
        <a:spcBef>
          <a:spcPct val="20000"/>
        </a:spcBef>
        <a:spcAft>
          <a:spcPct val="0"/>
        </a:spcAft>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EcoconsoREGULAR" panose="020F0604030103020303" pitchFamily="34" charset="-95"/>
        <a:buChar char=""/>
        <a:defRPr sz="1400" kern="1200">
          <a:solidFill>
            <a:srgbClr val="9BBE00"/>
          </a:solidFill>
          <a:latin typeface="+mn-lt"/>
          <a:ea typeface="+mn-ea"/>
          <a:cs typeface="+mn-cs"/>
        </a:defRPr>
      </a:lvl3pPr>
      <a:lvl4pPr marL="1600200" indent="-228600" algn="l" rtl="0" eaLnBrk="0" fontAlgn="base" hangingPunct="0">
        <a:spcBef>
          <a:spcPct val="20000"/>
        </a:spcBef>
        <a:spcAft>
          <a:spcPct val="0"/>
        </a:spcAft>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hyperlink" Target="http://www.campaignlive.co.uk/article/just-say-it-future-search-voice-personal-digital-assistants/1392459" TargetMode="External"/><Relationship Id="rId6" Type="http://schemas.openxmlformats.org/officeDocument/2006/relationships/hyperlink" Target="https://www.forbes.com/sites/forbesagencycouncil/2017/01/03/2017-will-be-the-year-of-voice-search/%232f6e3f2212c5" TargetMode="External"/><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hyperlink" Target="mailto:info@ecoconso.be" TargetMode="External"/><Relationship Id="rId7" Type="http://schemas.openxmlformats.org/officeDocument/2006/relationships/hyperlink" Target="http://www.ecoconso.be/" TargetMode="External"/><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s://www.amnesty.org/fr/latest/news/2016/01/child-labour-behind-smart-phone-and-electric-car-batteries/"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0" y="1673752"/>
            <a:ext cx="9143280" cy="276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179280" algn="ctr">
              <a:lnSpc>
                <a:spcPct val="100000"/>
              </a:lnSpc>
            </a:pPr>
            <a:r>
              <a:rPr lang="fr-BE" sz="4800" b="1" spc="-1" dirty="0" smtClean="0">
                <a:solidFill>
                  <a:srgbClr val="9BBE00"/>
                </a:solidFill>
                <a:uFill>
                  <a:solidFill>
                    <a:srgbClr val="FFFFFF"/>
                  </a:solidFill>
                </a:uFill>
                <a:latin typeface="EcoconsoREGULAR"/>
              </a:rPr>
              <a:t>Réduire l’i</a:t>
            </a:r>
            <a:r>
              <a:rPr lang="fr-BE" sz="4800" b="1" strike="noStrike" spc="-1" dirty="0" smtClean="0">
                <a:solidFill>
                  <a:srgbClr val="9BBE00"/>
                </a:solidFill>
                <a:uFill>
                  <a:solidFill>
                    <a:srgbClr val="FFFFFF"/>
                  </a:solidFill>
                </a:uFill>
                <a:latin typeface="EcoconsoREGULAR"/>
              </a:rPr>
              <a:t>mpact </a:t>
            </a:r>
          </a:p>
          <a:p>
            <a:pPr marL="179280" algn="ctr">
              <a:lnSpc>
                <a:spcPct val="100000"/>
              </a:lnSpc>
            </a:pPr>
            <a:r>
              <a:rPr lang="fr-BE" sz="4800" b="1" spc="-1" dirty="0">
                <a:solidFill>
                  <a:srgbClr val="9BBE00"/>
                </a:solidFill>
                <a:uFill>
                  <a:solidFill>
                    <a:srgbClr val="FFFFFF"/>
                  </a:solidFill>
                </a:uFill>
                <a:latin typeface="EcoconsoREGULAR"/>
              </a:rPr>
              <a:t>e</a:t>
            </a:r>
            <a:r>
              <a:rPr lang="fr-BE" sz="4800" b="1" strike="noStrike" spc="-1" dirty="0" smtClean="0">
                <a:solidFill>
                  <a:srgbClr val="9BBE00"/>
                </a:solidFill>
                <a:uFill>
                  <a:solidFill>
                    <a:srgbClr val="FFFFFF"/>
                  </a:solidFill>
                </a:uFill>
                <a:latin typeface="EcoconsoREGULAR"/>
              </a:rPr>
              <a:t>nvironnemental des </a:t>
            </a:r>
            <a:br>
              <a:rPr lang="fr-BE" sz="4800" b="1" strike="noStrike" spc="-1" dirty="0" smtClean="0">
                <a:solidFill>
                  <a:srgbClr val="9BBE00"/>
                </a:solidFill>
                <a:uFill>
                  <a:solidFill>
                    <a:srgbClr val="FFFFFF"/>
                  </a:solidFill>
                </a:uFill>
                <a:latin typeface="EcoconsoREGULAR"/>
              </a:rPr>
            </a:br>
            <a:r>
              <a:rPr lang="fr-BE" sz="4800" b="1" strike="noStrike" spc="-1" dirty="0" smtClean="0">
                <a:solidFill>
                  <a:srgbClr val="9BBE00"/>
                </a:solidFill>
                <a:uFill>
                  <a:solidFill>
                    <a:srgbClr val="FFFFFF"/>
                  </a:solidFill>
                </a:uFill>
                <a:latin typeface="EcoconsoREGULAR"/>
              </a:rPr>
              <a:t>nouvelles technologies</a:t>
            </a:r>
            <a:endParaRPr lang="fr-BE" sz="1800" b="0" strike="noStrike" spc="-1" dirty="0">
              <a:solidFill>
                <a:srgbClr val="000000"/>
              </a:solidFill>
              <a:uFill>
                <a:solidFill>
                  <a:srgbClr val="FFFFFF"/>
                </a:solidFill>
              </a:uFill>
              <a:latin typeface="Arial"/>
            </a:endParaRPr>
          </a:p>
        </p:txBody>
      </p:sp>
      <p:sp>
        <p:nvSpPr>
          <p:cNvPr id="214" name="CustomShape 2"/>
          <p:cNvSpPr/>
          <p:nvPr/>
        </p:nvSpPr>
        <p:spPr>
          <a:xfrm>
            <a:off x="0" y="4508640"/>
            <a:ext cx="7344720" cy="38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360"/>
              </a:spcBef>
            </a:pPr>
            <a:r>
              <a:rPr lang="fr-BE" sz="1800" b="0" strike="noStrike" spc="-1">
                <a:solidFill>
                  <a:srgbClr val="9BBE00"/>
                </a:solidFill>
                <a:uFill>
                  <a:solidFill>
                    <a:srgbClr val="FFFFFF"/>
                  </a:solidFill>
                </a:uFill>
                <a:latin typeface="EcoconsoREGULAR"/>
              </a:rPr>
              <a:t>        				             </a:t>
            </a:r>
            <a:r>
              <a:rPr lang="fr-BE" sz="1400" b="0" strike="noStrike" spc="-1">
                <a:solidFill>
                  <a:srgbClr val="9BBE00"/>
                </a:solidFill>
                <a:uFill>
                  <a:solidFill>
                    <a:srgbClr val="FFFFFF"/>
                  </a:solidFill>
                </a:uFill>
                <a:latin typeface="EcoconsoREGULAR"/>
              </a:rPr>
              <a:t>Jonas Moerman - </a:t>
            </a:r>
            <a:r>
              <a:rPr lang="fr-BE" sz="1400" b="0" strike="noStrike" spc="-1">
                <a:solidFill>
                  <a:srgbClr val="9BBE00"/>
                </a:solidFill>
                <a:uFill>
                  <a:solidFill>
                    <a:srgbClr val="FFFFFF"/>
                  </a:solidFill>
                </a:uFill>
                <a:latin typeface="EcoconsoBLACK"/>
              </a:rPr>
              <a:t>écoconso</a:t>
            </a:r>
            <a:endParaRPr lang="fr-B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87975345"/>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sp>
      <p:sp>
        <p:nvSpPr>
          <p:cNvPr id="304" name="CustomShape 2"/>
          <p:cNvSpPr/>
          <p:nvPr/>
        </p:nvSpPr>
        <p:spPr>
          <a:xfrm>
            <a:off x="179280" y="907920"/>
            <a:ext cx="8964000" cy="4463280"/>
          </a:xfrm>
          <a:prstGeom prst="rect">
            <a:avLst/>
          </a:prstGeom>
          <a:noFill/>
          <a:ln>
            <a:noFill/>
          </a:ln>
        </p:spPr>
        <p:style>
          <a:lnRef idx="0">
            <a:scrgbClr r="0" g="0" b="0"/>
          </a:lnRef>
          <a:fillRef idx="0">
            <a:scrgbClr r="0" g="0" b="0"/>
          </a:fillRef>
          <a:effectRef idx="0">
            <a:scrgbClr r="0" g="0" b="0"/>
          </a:effectRef>
          <a:fontRef idx="minor"/>
        </p:style>
      </p:sp>
      <p:sp>
        <p:nvSpPr>
          <p:cNvPr id="306" name="CustomShape 3"/>
          <p:cNvSpPr/>
          <p:nvPr/>
        </p:nvSpPr>
        <p:spPr>
          <a:xfrm>
            <a:off x="2771800" y="5587560"/>
            <a:ext cx="252324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BE" sz="1800" b="0" strike="noStrike" spc="-1" dirty="0">
                <a:solidFill>
                  <a:srgbClr val="000000"/>
                </a:solidFill>
                <a:uFill>
                  <a:solidFill>
                    <a:srgbClr val="FFFFFF"/>
                  </a:solidFill>
                </a:uFill>
                <a:latin typeface="Arial"/>
                <a:ea typeface="DejaVu Sans"/>
              </a:rPr>
              <a:t>www.excelacom.com</a:t>
            </a:r>
            <a:endParaRPr lang="fr-BE" sz="1800" b="0" strike="noStrike" spc="-1" dirty="0">
              <a:solidFill>
                <a:srgbClr val="000000"/>
              </a:solidFill>
              <a:uFill>
                <a:solidFill>
                  <a:srgbClr val="FFFFFF"/>
                </a:solidFill>
              </a:uFill>
              <a:latin typeface="Arial"/>
            </a:endParaRPr>
          </a:p>
        </p:txBody>
      </p:sp>
      <p:pic>
        <p:nvPicPr>
          <p:cNvPr id="3" name="Image 2"/>
          <p:cNvPicPr>
            <a:picLocks noChangeAspect="1"/>
          </p:cNvPicPr>
          <p:nvPr/>
        </p:nvPicPr>
        <p:blipFill>
          <a:blip r:embed="rId3"/>
          <a:stretch>
            <a:fillRect/>
          </a:stretch>
        </p:blipFill>
        <p:spPr>
          <a:xfrm>
            <a:off x="467543" y="207351"/>
            <a:ext cx="5845531" cy="6615719"/>
          </a:xfrm>
          <a:prstGeom prst="rect">
            <a:avLst/>
          </a:prstGeom>
        </p:spPr>
      </p:pic>
      <p:sp>
        <p:nvSpPr>
          <p:cNvPr id="4" name="Ellipse 3"/>
          <p:cNvSpPr/>
          <p:nvPr/>
        </p:nvSpPr>
        <p:spPr>
          <a:xfrm>
            <a:off x="2483768" y="1772816"/>
            <a:ext cx="93610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nvSpPr>
        <p:spPr>
          <a:xfrm>
            <a:off x="4427984" y="3212976"/>
            <a:ext cx="93610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p:cNvSpPr/>
          <p:nvPr/>
        </p:nvSpPr>
        <p:spPr>
          <a:xfrm>
            <a:off x="3923928" y="2060848"/>
            <a:ext cx="93610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3097316" y="5047164"/>
            <a:ext cx="93610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nvSpPr>
        <p:spPr>
          <a:xfrm>
            <a:off x="1403648" y="3789040"/>
            <a:ext cx="93610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Ellipse 12"/>
          <p:cNvSpPr/>
          <p:nvPr/>
        </p:nvSpPr>
        <p:spPr>
          <a:xfrm>
            <a:off x="1331640" y="2636912"/>
            <a:ext cx="93610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26049634"/>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2.bp.blogspot.com/-54y9B809lg4/WVNmR-9Fx2I/AAAAAAAAk7c/mDxEn3F_5mgfzYYmARdk9cRLZkIqAIvUQCLcBGAs/s1600/Reseaux_sociaux_juin_2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32198"/>
            <a:ext cx="8987705" cy="4868340"/>
          </a:xfrm>
          <a:prstGeom prst="rect">
            <a:avLst/>
          </a:prstGeom>
          <a:noFill/>
          <a:extLst>
            <a:ext uri="{909E8E84-426E-40dd-AFC4-6F175D3DCCD1}">
              <a14:hiddenFill xmlns:a14="http://schemas.microsoft.com/office/drawing/2010/main">
                <a:solidFill>
                  <a:srgbClr val="FFFFFF"/>
                </a:solidFill>
              </a14:hiddenFill>
            </a:ext>
          </a:extLst>
        </p:spPr>
      </p:pic>
      <p:sp>
        <p:nvSpPr>
          <p:cNvPr id="297"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179280" indent="-215640">
              <a:lnSpc>
                <a:spcPct val="100000"/>
              </a:lnSpc>
              <a:buClr>
                <a:srgbClr val="9BBE00"/>
              </a:buClr>
              <a:buFont typeface="EcoconsoREGULAR"/>
              <a:buChar char=""/>
            </a:pPr>
            <a:r>
              <a:rPr lang="fr-BE" sz="2800" b="0" strike="noStrike" spc="-1">
                <a:solidFill>
                  <a:srgbClr val="9BBE00"/>
                </a:solidFill>
                <a:uFill>
                  <a:solidFill>
                    <a:srgbClr val="FFFFFF"/>
                  </a:solidFill>
                </a:uFill>
                <a:latin typeface="EcoconsoREGULAR"/>
              </a:rPr>
              <a:t>Réseaux sociaux – nombre d’utilisateurs</a:t>
            </a:r>
            <a:endParaRPr lang="fr-BE" sz="1800" b="0" strike="noStrike" spc="-1">
              <a:solidFill>
                <a:srgbClr val="000000"/>
              </a:solidFill>
              <a:uFill>
                <a:solidFill>
                  <a:srgbClr val="FFFFFF"/>
                </a:solidFill>
              </a:uFill>
              <a:latin typeface="Arial"/>
            </a:endParaRPr>
          </a:p>
        </p:txBody>
      </p:sp>
      <p:sp>
        <p:nvSpPr>
          <p:cNvPr id="299" name="CustomShape 2"/>
          <p:cNvSpPr/>
          <p:nvPr/>
        </p:nvSpPr>
        <p:spPr>
          <a:xfrm>
            <a:off x="634680" y="5229360"/>
            <a:ext cx="29192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BE" sz="1800" b="0" strike="noStrike" spc="-1" dirty="0">
                <a:solidFill>
                  <a:srgbClr val="000000"/>
                </a:solidFill>
                <a:uFill>
                  <a:solidFill>
                    <a:srgbClr val="FFFFFF"/>
                  </a:solidFill>
                </a:uFill>
                <a:latin typeface="Arial"/>
                <a:ea typeface="DejaVu Sans"/>
              </a:rPr>
              <a:t>http://www.alexitauzin.com/</a:t>
            </a:r>
            <a:endParaRPr lang="fr-BE" sz="1800" b="0" strike="noStrike" spc="-1" dirty="0">
              <a:solidFill>
                <a:srgbClr val="000000"/>
              </a:solidFill>
              <a:uFill>
                <a:solidFill>
                  <a:srgbClr val="FFFFFF"/>
                </a:solidFill>
              </a:uFill>
              <a:latin typeface="Arial"/>
            </a:endParaRPr>
          </a:p>
        </p:txBody>
      </p:sp>
      <p:sp>
        <p:nvSpPr>
          <p:cNvPr id="300" name="CustomShape 3"/>
          <p:cNvSpPr/>
          <p:nvPr/>
        </p:nvSpPr>
        <p:spPr>
          <a:xfrm>
            <a:off x="571680" y="5589720"/>
            <a:ext cx="5694480" cy="6386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BE" sz="1800" b="0" strike="noStrike" spc="-1">
                <a:solidFill>
                  <a:srgbClr val="000000"/>
                </a:solidFill>
                <a:uFill>
                  <a:solidFill>
                    <a:srgbClr val="FFFFFF"/>
                  </a:solidFill>
                </a:uFill>
                <a:latin typeface="Arial"/>
                <a:ea typeface="DejaVu Sans"/>
              </a:rPr>
              <a:t>1,2 milliard de personnes n’ont pas accès à l’électricité</a:t>
            </a:r>
            <a:endParaRPr lang="fr-BE" sz="1800" b="0" strike="noStrike" spc="-1">
              <a:solidFill>
                <a:srgbClr val="000000"/>
              </a:solidFill>
              <a:uFill>
                <a:solidFill>
                  <a:srgbClr val="FFFFFF"/>
                </a:solidFill>
              </a:uFill>
              <a:latin typeface="Arial"/>
            </a:endParaRPr>
          </a:p>
          <a:p>
            <a:pPr>
              <a:lnSpc>
                <a:spcPct val="100000"/>
              </a:lnSpc>
            </a:pPr>
            <a:r>
              <a:rPr lang="fr-BE" sz="1800" b="0" strike="noStrike" spc="-1">
                <a:solidFill>
                  <a:srgbClr val="000000"/>
                </a:solidFill>
                <a:uFill>
                  <a:solidFill>
                    <a:srgbClr val="FFFFFF"/>
                  </a:solidFill>
                </a:uFill>
                <a:latin typeface="Arial"/>
                <a:ea typeface="DejaVu Sans"/>
              </a:rPr>
              <a:t>Et 4 milliards n’ont pas accès à Internet</a:t>
            </a:r>
            <a:endParaRPr lang="fr-B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71680029"/>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179280" indent="-215640">
              <a:lnSpc>
                <a:spcPct val="100000"/>
              </a:lnSpc>
              <a:buClr>
                <a:srgbClr val="9BBE00"/>
              </a:buClr>
              <a:buFont typeface="EcoconsoREGULAR"/>
              <a:buChar char=""/>
            </a:pPr>
            <a:r>
              <a:rPr lang="fr-BE" sz="2800" b="0" strike="noStrike" spc="-1" dirty="0">
                <a:solidFill>
                  <a:srgbClr val="9BBE00"/>
                </a:solidFill>
                <a:uFill>
                  <a:solidFill>
                    <a:srgbClr val="FFFFFF"/>
                  </a:solidFill>
                </a:uFill>
                <a:latin typeface="EcoconsoREGULAR"/>
              </a:rPr>
              <a:t>A quoi ressemble </a:t>
            </a:r>
            <a:r>
              <a:rPr lang="fr-BE" sz="2800" b="0" strike="noStrike" spc="-1" dirty="0" smtClean="0">
                <a:solidFill>
                  <a:srgbClr val="9BBE00"/>
                </a:solidFill>
                <a:uFill>
                  <a:solidFill>
                    <a:srgbClr val="FFFFFF"/>
                  </a:solidFill>
                </a:uFill>
                <a:latin typeface="EcoconsoREGULAR"/>
              </a:rPr>
              <a:t>le cloud ?</a:t>
            </a:r>
            <a:endParaRPr lang="fr-BE" sz="1800" b="0" strike="noStrike" spc="-1" dirty="0">
              <a:solidFill>
                <a:srgbClr val="000000"/>
              </a:solidFill>
              <a:uFill>
                <a:solidFill>
                  <a:srgbClr val="FFFFFF"/>
                </a:solidFill>
              </a:uFill>
              <a:latin typeface="Arial"/>
            </a:endParaRPr>
          </a:p>
        </p:txBody>
      </p:sp>
      <p:sp>
        <p:nvSpPr>
          <p:cNvPr id="273" name="CustomShape 2"/>
          <p:cNvSpPr/>
          <p:nvPr/>
        </p:nvSpPr>
        <p:spPr>
          <a:xfrm>
            <a:off x="179280" y="907920"/>
            <a:ext cx="8964000" cy="4463280"/>
          </a:xfrm>
          <a:prstGeom prst="rect">
            <a:avLst/>
          </a:prstGeom>
          <a:noFill/>
          <a:ln>
            <a:noFill/>
          </a:ln>
        </p:spPr>
        <p:style>
          <a:lnRef idx="0">
            <a:scrgbClr r="0" g="0" b="0"/>
          </a:lnRef>
          <a:fillRef idx="0">
            <a:scrgbClr r="0" g="0" b="0"/>
          </a:fillRef>
          <a:effectRef idx="0">
            <a:scrgbClr r="0" g="0" b="0"/>
          </a:effectRef>
          <a:fontRef idx="minor"/>
        </p:style>
      </p:sp>
      <p:pic>
        <p:nvPicPr>
          <p:cNvPr id="274" name="Picture 2"/>
          <p:cNvPicPr/>
          <p:nvPr/>
        </p:nvPicPr>
        <p:blipFill>
          <a:blip r:embed="rId3"/>
          <a:stretch/>
        </p:blipFill>
        <p:spPr>
          <a:xfrm>
            <a:off x="467544" y="1429844"/>
            <a:ext cx="7128792" cy="3600104"/>
          </a:xfrm>
          <a:prstGeom prst="rect">
            <a:avLst/>
          </a:prstGeom>
          <a:ln>
            <a:noFill/>
          </a:ln>
        </p:spPr>
      </p:pic>
      <p:sp>
        <p:nvSpPr>
          <p:cNvPr id="2" name="ZoneTexte 1"/>
          <p:cNvSpPr txBox="1"/>
          <p:nvPr/>
        </p:nvSpPr>
        <p:spPr>
          <a:xfrm>
            <a:off x="71280" y="5085184"/>
            <a:ext cx="8173127" cy="923330"/>
          </a:xfrm>
          <a:prstGeom prst="rect">
            <a:avLst/>
          </a:prstGeom>
          <a:solidFill>
            <a:schemeClr val="bg1"/>
          </a:solidFill>
        </p:spPr>
        <p:txBody>
          <a:bodyPr wrap="square" rtlCol="0">
            <a:spAutoFit/>
          </a:bodyPr>
          <a:lstStyle/>
          <a:p>
            <a:r>
              <a:rPr lang="fr-BE" dirty="0" smtClean="0"/>
              <a:t>Un </a:t>
            </a:r>
            <a:r>
              <a:rPr lang="fr-BE" dirty="0"/>
              <a:t>grand data center peut consommer à lui seul plus qu'une ville </a:t>
            </a:r>
            <a:r>
              <a:rPr lang="fr-BE" dirty="0" smtClean="0"/>
              <a:t>française de </a:t>
            </a:r>
            <a:r>
              <a:rPr lang="fr-BE" dirty="0"/>
              <a:t>100 000 habitants</a:t>
            </a:r>
            <a:r>
              <a:rPr lang="fr-BE" dirty="0" smtClean="0"/>
              <a:t>. Un </a:t>
            </a:r>
            <a:r>
              <a:rPr lang="fr-BE" dirty="0"/>
              <a:t>internaute moyen consomme 365 kWh d'électricité pour son activité en ligne et utilise 2900 litres d'eau </a:t>
            </a:r>
            <a:r>
              <a:rPr lang="fr-BE" dirty="0" smtClean="0"/>
              <a:t>par an.</a:t>
            </a:r>
            <a:endParaRPr lang="fr-BE" dirty="0"/>
          </a:p>
        </p:txBody>
      </p:sp>
      <p:sp>
        <p:nvSpPr>
          <p:cNvPr id="3" name="ZoneTexte 2"/>
          <p:cNvSpPr txBox="1"/>
          <p:nvPr/>
        </p:nvSpPr>
        <p:spPr>
          <a:xfrm>
            <a:off x="31034" y="719260"/>
            <a:ext cx="8645422" cy="646331"/>
          </a:xfrm>
          <a:prstGeom prst="rect">
            <a:avLst/>
          </a:prstGeom>
          <a:noFill/>
        </p:spPr>
        <p:txBody>
          <a:bodyPr wrap="square" rtlCol="0">
            <a:spAutoFit/>
          </a:bodyPr>
          <a:lstStyle/>
          <a:p>
            <a:r>
              <a:rPr lang="fr-BE" dirty="0" smtClean="0"/>
              <a:t>Une donnée numérique (mail, requête web, vidéo, post …) parcourt en moyenne 15000 km à la vitesse de la lumière.</a:t>
            </a:r>
            <a:endParaRPr lang="fr-BE" dirty="0"/>
          </a:p>
        </p:txBody>
      </p:sp>
    </p:spTree>
    <p:extLst>
      <p:ext uri="{BB962C8B-B14F-4D97-AF65-F5344CB8AC3E}">
        <p14:creationId xmlns:p14="http://schemas.microsoft.com/office/powerpoint/2010/main" val="217608325"/>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179280" indent="-215640">
              <a:lnSpc>
                <a:spcPct val="100000"/>
              </a:lnSpc>
              <a:buClr>
                <a:srgbClr val="9BBE00"/>
              </a:buClr>
              <a:buFont typeface="EcoconsoREGULAR"/>
              <a:buChar char=""/>
            </a:pPr>
            <a:r>
              <a:rPr lang="fr-BE" sz="2800" b="0" strike="noStrike" spc="-1">
                <a:solidFill>
                  <a:srgbClr val="9BBE00"/>
                </a:solidFill>
                <a:uFill>
                  <a:solidFill>
                    <a:srgbClr val="FFFFFF"/>
                  </a:solidFill>
                </a:uFill>
                <a:latin typeface="EcoconsoREGULAR"/>
              </a:rPr>
              <a:t>Si le secteur informatique était un pays …</a:t>
            </a:r>
            <a:endParaRPr lang="fr-BE" sz="1800" b="0" strike="noStrike" spc="-1">
              <a:solidFill>
                <a:srgbClr val="000000"/>
              </a:solidFill>
              <a:uFill>
                <a:solidFill>
                  <a:srgbClr val="FFFFFF"/>
                </a:solidFill>
              </a:uFill>
              <a:latin typeface="Arial"/>
            </a:endParaRPr>
          </a:p>
        </p:txBody>
      </p:sp>
      <p:pic>
        <p:nvPicPr>
          <p:cNvPr id="269" name="Image 2"/>
          <p:cNvPicPr/>
          <p:nvPr/>
        </p:nvPicPr>
        <p:blipFill>
          <a:blip r:embed="rId3"/>
          <a:stretch/>
        </p:blipFill>
        <p:spPr>
          <a:xfrm>
            <a:off x="250920" y="803160"/>
            <a:ext cx="7956000" cy="4602960"/>
          </a:xfrm>
          <a:prstGeom prst="rect">
            <a:avLst/>
          </a:prstGeom>
          <a:ln>
            <a:noFill/>
          </a:ln>
        </p:spPr>
      </p:pic>
      <p:sp>
        <p:nvSpPr>
          <p:cNvPr id="270" name="CustomShape 2"/>
          <p:cNvSpPr/>
          <p:nvPr/>
        </p:nvSpPr>
        <p:spPr>
          <a:xfrm>
            <a:off x="1548880" y="5512952"/>
            <a:ext cx="4463280" cy="3643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BE" sz="1800" b="0" strike="noStrike" spc="-1" dirty="0">
                <a:solidFill>
                  <a:srgbClr val="000000"/>
                </a:solidFill>
                <a:uFill>
                  <a:solidFill>
                    <a:srgbClr val="FFFFFF"/>
                  </a:solidFill>
                </a:uFill>
                <a:latin typeface="Arial"/>
                <a:ea typeface="DejaVu Sans"/>
              </a:rPr>
              <a:t>Rapport </a:t>
            </a:r>
            <a:r>
              <a:rPr lang="fr-BE" sz="1800" b="0" strike="noStrike" spc="-1" dirty="0" err="1">
                <a:solidFill>
                  <a:srgbClr val="000000"/>
                </a:solidFill>
                <a:uFill>
                  <a:solidFill>
                    <a:srgbClr val="FFFFFF"/>
                  </a:solidFill>
                </a:uFill>
                <a:latin typeface="Arial"/>
                <a:ea typeface="DejaVu Sans"/>
              </a:rPr>
              <a:t>Clicking</a:t>
            </a:r>
            <a:r>
              <a:rPr lang="fr-BE" sz="1800" b="0" strike="noStrike" spc="-1" dirty="0">
                <a:solidFill>
                  <a:srgbClr val="000000"/>
                </a:solidFill>
                <a:uFill>
                  <a:solidFill>
                    <a:srgbClr val="FFFFFF"/>
                  </a:solidFill>
                </a:uFill>
                <a:latin typeface="Arial"/>
                <a:ea typeface="DejaVu Sans"/>
              </a:rPr>
              <a:t> Clean, Greenpeace 2017</a:t>
            </a:r>
            <a:endParaRPr lang="fr-BE" sz="1800" b="0" strike="noStrike" spc="-1" dirty="0">
              <a:solidFill>
                <a:srgbClr val="000000"/>
              </a:solidFill>
              <a:uFill>
                <a:solidFill>
                  <a:srgbClr val="FFFFFF"/>
                </a:solidFill>
              </a:uFill>
              <a:latin typeface="Arial"/>
            </a:endParaRPr>
          </a:p>
        </p:txBody>
      </p:sp>
      <p:sp>
        <p:nvSpPr>
          <p:cNvPr id="271" name="CustomShape 3"/>
          <p:cNvSpPr/>
          <p:nvPr/>
        </p:nvSpPr>
        <p:spPr>
          <a:xfrm>
            <a:off x="7128000" y="2205000"/>
            <a:ext cx="2015280" cy="935968"/>
          </a:xfrm>
          <a:prstGeom prst="rect">
            <a:avLst/>
          </a:prstGeom>
          <a:solidFill>
            <a:srgbClr val="FFFFCC"/>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BE" sz="1800" b="0" strike="noStrike" spc="-1" dirty="0">
                <a:solidFill>
                  <a:srgbClr val="000000"/>
                </a:solidFill>
                <a:uFill>
                  <a:solidFill>
                    <a:srgbClr val="FFFFFF"/>
                  </a:solidFill>
                </a:uFill>
                <a:latin typeface="Arial"/>
                <a:ea typeface="DejaVu Sans"/>
              </a:rPr>
              <a:t>Les chiffres </a:t>
            </a:r>
            <a:r>
              <a:rPr lang="fr-BE" sz="1800" b="0" strike="noStrike" spc="-1" dirty="0" smtClean="0">
                <a:solidFill>
                  <a:srgbClr val="000000"/>
                </a:solidFill>
                <a:uFill>
                  <a:solidFill>
                    <a:srgbClr val="FFFFFF"/>
                  </a:solidFill>
                </a:uFill>
                <a:latin typeface="Arial"/>
                <a:ea typeface="DejaVu Sans"/>
              </a:rPr>
              <a:t>sont indiqués en milliards </a:t>
            </a:r>
            <a:r>
              <a:rPr lang="fr-BE" sz="1800" b="0" strike="noStrike" spc="-1" dirty="0">
                <a:solidFill>
                  <a:srgbClr val="000000"/>
                </a:solidFill>
                <a:uFill>
                  <a:solidFill>
                    <a:srgbClr val="FFFFFF"/>
                  </a:solidFill>
                </a:uFill>
                <a:latin typeface="Arial"/>
                <a:ea typeface="DejaVu Sans"/>
              </a:rPr>
              <a:t>de </a:t>
            </a:r>
            <a:r>
              <a:rPr lang="fr-BE" sz="1800" b="0" strike="noStrike" spc="-1" dirty="0" smtClean="0">
                <a:solidFill>
                  <a:srgbClr val="000000"/>
                </a:solidFill>
                <a:uFill>
                  <a:solidFill>
                    <a:srgbClr val="FFFFFF"/>
                  </a:solidFill>
                </a:uFill>
                <a:latin typeface="Arial"/>
                <a:ea typeface="DejaVu Sans"/>
              </a:rPr>
              <a:t>kWh</a:t>
            </a:r>
          </a:p>
        </p:txBody>
      </p:sp>
    </p:spTree>
    <p:extLst>
      <p:ext uri="{BB962C8B-B14F-4D97-AF65-F5344CB8AC3E}">
        <p14:creationId xmlns:p14="http://schemas.microsoft.com/office/powerpoint/2010/main" val="4206196832"/>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5" name="Picture 2" descr="https://www.localgold.com/wp-content/uploads/2016/12/market_c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7" y="-5100"/>
            <a:ext cx="6698123" cy="689410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67544" y="6381328"/>
            <a:ext cx="4571829" cy="307777"/>
          </a:xfrm>
          <a:prstGeom prst="rect">
            <a:avLst/>
          </a:prstGeom>
          <a:noFill/>
        </p:spPr>
        <p:txBody>
          <a:bodyPr wrap="none" rtlCol="0">
            <a:spAutoFit/>
          </a:bodyPr>
          <a:lstStyle/>
          <a:p>
            <a:r>
              <a:rPr lang="fr-BE" sz="1400" dirty="0"/>
              <a:t> https://www.localgold.com/2016/12/01/marketcap2017/</a:t>
            </a:r>
          </a:p>
        </p:txBody>
      </p:sp>
    </p:spTree>
    <p:extLst>
      <p:ext uri="{BB962C8B-B14F-4D97-AF65-F5344CB8AC3E}">
        <p14:creationId xmlns:p14="http://schemas.microsoft.com/office/powerpoint/2010/main" val="12310704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0" y="1399585"/>
            <a:ext cx="7524328" cy="4837727"/>
          </a:xfrm>
          <a:prstGeom prst="rect">
            <a:avLst/>
          </a:prstGeom>
        </p:spPr>
      </p:pic>
      <p:sp>
        <p:nvSpPr>
          <p:cNvPr id="2" name="Titre 1"/>
          <p:cNvSpPr>
            <a:spLocks noGrp="1"/>
          </p:cNvSpPr>
          <p:nvPr>
            <p:ph type="title"/>
          </p:nvPr>
        </p:nvSpPr>
        <p:spPr/>
        <p:txBody>
          <a:bodyPr/>
          <a:lstStyle/>
          <a:p>
            <a:r>
              <a:rPr lang="fr-BE" dirty="0" smtClean="0"/>
              <a:t>La valorisation des GAFAM &gt; PIB France ou Allemagne</a:t>
            </a:r>
            <a:endParaRPr lang="fr-BE" dirty="0"/>
          </a:p>
        </p:txBody>
      </p:sp>
      <p:sp>
        <p:nvSpPr>
          <p:cNvPr id="6" name="ZoneTexte 5"/>
          <p:cNvSpPr txBox="1"/>
          <p:nvPr/>
        </p:nvSpPr>
        <p:spPr>
          <a:xfrm>
            <a:off x="6983760" y="1796406"/>
            <a:ext cx="2160240" cy="369332"/>
          </a:xfrm>
          <a:prstGeom prst="rect">
            <a:avLst/>
          </a:prstGeom>
          <a:solidFill>
            <a:schemeClr val="bg1"/>
          </a:solidFill>
          <a:ln>
            <a:noFill/>
          </a:ln>
        </p:spPr>
        <p:txBody>
          <a:bodyPr wrap="square" rtlCol="0">
            <a:spAutoFit/>
          </a:bodyPr>
          <a:lstStyle/>
          <a:p>
            <a:endParaRPr lang="fr-BE" dirty="0"/>
          </a:p>
        </p:txBody>
      </p:sp>
      <p:pic>
        <p:nvPicPr>
          <p:cNvPr id="7" name="Image 6"/>
          <p:cNvPicPr>
            <a:picLocks noChangeAspect="1"/>
          </p:cNvPicPr>
          <p:nvPr/>
        </p:nvPicPr>
        <p:blipFill>
          <a:blip r:embed="rId4"/>
          <a:stretch>
            <a:fillRect/>
          </a:stretch>
        </p:blipFill>
        <p:spPr>
          <a:xfrm>
            <a:off x="467544" y="769182"/>
            <a:ext cx="6408712" cy="1075642"/>
          </a:xfrm>
          <a:prstGeom prst="rect">
            <a:avLst/>
          </a:prstGeom>
        </p:spPr>
      </p:pic>
      <p:sp>
        <p:nvSpPr>
          <p:cNvPr id="11" name="Rectangle à coins arrondis 10"/>
          <p:cNvSpPr/>
          <p:nvPr/>
        </p:nvSpPr>
        <p:spPr>
          <a:xfrm>
            <a:off x="7055768" y="1058235"/>
            <a:ext cx="1872208" cy="864096"/>
          </a:xfrm>
          <a:prstGeom prst="wedgeRoundRectCallout">
            <a:avLst>
              <a:gd name="adj1" fmla="val -61189"/>
              <a:gd name="adj2" fmla="val -18525"/>
              <a:gd name="adj3" fmla="val 16667"/>
            </a:avLst>
          </a:prstGeom>
          <a:solidFill>
            <a:srgbClr val="686D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400" dirty="0">
                <a:latin typeface="Arial" panose="020B0604020202020204" pitchFamily="34" charset="0"/>
                <a:cs typeface="Arial" panose="020B0604020202020204" pitchFamily="34" charset="0"/>
              </a:rPr>
              <a:t>3580</a:t>
            </a:r>
            <a:r>
              <a:rPr lang="fr-BE" sz="2000" dirty="0">
                <a:latin typeface="Arial" panose="020B0604020202020204" pitchFamily="34" charset="0"/>
                <a:cs typeface="Arial" panose="020B0604020202020204" pitchFamily="34" charset="0"/>
              </a:rPr>
              <a:t> </a:t>
            </a:r>
            <a:r>
              <a:rPr lang="fr-BE" sz="1400" dirty="0">
                <a:latin typeface="Arial" panose="020B0604020202020204" pitchFamily="34" charset="0"/>
                <a:cs typeface="Arial" panose="020B0604020202020204" pitchFamily="34" charset="0"/>
              </a:rPr>
              <a:t>Milliards USD au 16/02/2018 </a:t>
            </a:r>
          </a:p>
        </p:txBody>
      </p:sp>
      <p:sp>
        <p:nvSpPr>
          <p:cNvPr id="12" name="ZoneTexte 11"/>
          <p:cNvSpPr txBox="1"/>
          <p:nvPr/>
        </p:nvSpPr>
        <p:spPr>
          <a:xfrm>
            <a:off x="1797523" y="5805264"/>
            <a:ext cx="4934717" cy="369332"/>
          </a:xfrm>
          <a:prstGeom prst="rect">
            <a:avLst/>
          </a:prstGeom>
          <a:solidFill>
            <a:schemeClr val="bg1"/>
          </a:solidFill>
        </p:spPr>
        <p:txBody>
          <a:bodyPr wrap="square" rtlCol="0">
            <a:spAutoFit/>
          </a:bodyPr>
          <a:lstStyle/>
          <a:p>
            <a:r>
              <a:rPr lang="fr-BE" dirty="0"/>
              <a:t>https</a:t>
            </a:r>
            <a:r>
              <a:rPr lang="fr-BE" dirty="0" smtClean="0"/>
              <a:t>://donnees.banquemondiale.org</a:t>
            </a:r>
            <a:endParaRPr lang="fr-BE" dirty="0"/>
          </a:p>
        </p:txBody>
      </p:sp>
    </p:spTree>
    <p:extLst>
      <p:ext uri="{BB962C8B-B14F-4D97-AF65-F5344CB8AC3E}">
        <p14:creationId xmlns:p14="http://schemas.microsoft.com/office/powerpoint/2010/main" val="11328264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Principales sources de revenus des GAFAM</a:t>
            </a:r>
            <a:endParaRPr lang="fr-BE" dirty="0"/>
          </a:p>
        </p:txBody>
      </p:sp>
      <p:pic>
        <p:nvPicPr>
          <p:cNvPr id="3074" name="Picture 2" descr="https://pbs.twimg.com/media/DBzeQwbXoAALVrF.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47568"/>
            <a:ext cx="7104790" cy="532859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40904" y="6165304"/>
            <a:ext cx="4430765" cy="307777"/>
          </a:xfrm>
          <a:prstGeom prst="rect">
            <a:avLst/>
          </a:prstGeom>
          <a:solidFill>
            <a:schemeClr val="bg1"/>
          </a:solidFill>
        </p:spPr>
        <p:txBody>
          <a:bodyPr wrap="none" rtlCol="0">
            <a:spAutoFit/>
          </a:bodyPr>
          <a:lstStyle/>
          <a:p>
            <a:r>
              <a:rPr lang="fr-BE" sz="1400" dirty="0"/>
              <a:t>https://twitter.com/babgi/status/872816828829052928</a:t>
            </a:r>
          </a:p>
        </p:txBody>
      </p:sp>
      <p:sp>
        <p:nvSpPr>
          <p:cNvPr id="4" name="Ellipse 3"/>
          <p:cNvSpPr/>
          <p:nvPr/>
        </p:nvSpPr>
        <p:spPr>
          <a:xfrm>
            <a:off x="3059832" y="3212976"/>
            <a:ext cx="57606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llipse 5"/>
          <p:cNvSpPr/>
          <p:nvPr/>
        </p:nvSpPr>
        <p:spPr>
          <a:xfrm>
            <a:off x="4336963" y="5229200"/>
            <a:ext cx="57606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p:cNvSpPr/>
          <p:nvPr/>
        </p:nvSpPr>
        <p:spPr>
          <a:xfrm>
            <a:off x="899592" y="5202621"/>
            <a:ext cx="576064" cy="3866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323528" y="3068960"/>
            <a:ext cx="576064" cy="3736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nvSpPr>
        <p:spPr>
          <a:xfrm>
            <a:off x="6516216" y="3140968"/>
            <a:ext cx="504056" cy="3016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p:cNvSpPr/>
          <p:nvPr/>
        </p:nvSpPr>
        <p:spPr>
          <a:xfrm>
            <a:off x="4913026" y="3140968"/>
            <a:ext cx="667085" cy="3736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179937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36912"/>
            <a:ext cx="6192687"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BE" dirty="0" smtClean="0"/>
              <a:t>Gratuit, vraiment ?</a:t>
            </a:r>
            <a:endParaRPr lang="fr-BE" dirty="0"/>
          </a:p>
        </p:txBody>
      </p:sp>
      <p:sp>
        <p:nvSpPr>
          <p:cNvPr id="4" name="Bulle ronde 3"/>
          <p:cNvSpPr/>
          <p:nvPr/>
        </p:nvSpPr>
        <p:spPr>
          <a:xfrm>
            <a:off x="4876250" y="764704"/>
            <a:ext cx="2952328" cy="1968024"/>
          </a:xfrm>
          <a:prstGeom prst="wedgeEllipseCallout">
            <a:avLst>
              <a:gd name="adj1" fmla="val -77230"/>
              <a:gd name="adj2" fmla="val 604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 quand un service en ligne est gratuit, vous n’êtes pas l’utilisateur, vous êtes le produit »</a:t>
            </a:r>
          </a:p>
        </p:txBody>
      </p:sp>
    </p:spTree>
    <p:extLst>
      <p:ext uri="{BB962C8B-B14F-4D97-AF65-F5344CB8AC3E}">
        <p14:creationId xmlns:p14="http://schemas.microsoft.com/office/powerpoint/2010/main" val="22761120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title"/>
          </p:nvPr>
        </p:nvSpPr>
        <p:spPr/>
        <p:txBody>
          <a:bodyPr/>
          <a:lstStyle/>
          <a:p>
            <a:pPr eaLnBrk="1" hangingPunct="1"/>
            <a:r>
              <a:rPr lang="fr-BE" altLang="en-US" dirty="0" smtClean="0"/>
              <a:t>Les GAFAM sont omniprésents</a:t>
            </a:r>
          </a:p>
        </p:txBody>
      </p:sp>
      <p:pic>
        <p:nvPicPr>
          <p:cNvPr id="48132"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48680"/>
            <a:ext cx="7740352" cy="591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7115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 assistant vo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571" y="836712"/>
            <a:ext cx="3635946" cy="1728982"/>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p:cNvSpPr>
            <a:spLocks noGrp="1"/>
          </p:cNvSpPr>
          <p:nvPr>
            <p:ph type="title"/>
          </p:nvPr>
        </p:nvSpPr>
        <p:spPr/>
        <p:txBody>
          <a:bodyPr/>
          <a:lstStyle/>
          <a:p>
            <a:r>
              <a:rPr lang="fr-BE" dirty="0" smtClean="0"/>
              <a:t>Assistants vocaux</a:t>
            </a:r>
            <a:endParaRPr lang="fr-BE" dirty="0"/>
          </a:p>
        </p:txBody>
      </p:sp>
      <p:sp>
        <p:nvSpPr>
          <p:cNvPr id="5" name="Rectangle 3"/>
          <p:cNvSpPr txBox="1">
            <a:spLocks noChangeArrowheads="1"/>
          </p:cNvSpPr>
          <p:nvPr/>
        </p:nvSpPr>
        <p:spPr>
          <a:xfrm>
            <a:off x="5486348" y="2633598"/>
            <a:ext cx="3960440" cy="1875522"/>
          </a:xfrm>
          <a:prstGeom prst="rect">
            <a:avLst/>
          </a:prstGeom>
        </p:spPr>
        <p:txBody>
          <a:bodyPr/>
          <a:lstStyle>
            <a:lvl1pPr marL="342900" indent="-342900" algn="l" rtl="0" eaLnBrk="0" fontAlgn="base" hangingPunct="0">
              <a:spcBef>
                <a:spcPct val="20000"/>
              </a:spcBef>
              <a:spcAft>
                <a:spcPct val="0"/>
              </a:spcAft>
              <a:buFont typeface="EcoconsoREGULAR" panose="020F0604030103020303" pitchFamily="34" charset="-95"/>
              <a:buChar char=""/>
              <a:defRPr sz="2200" kern="1200">
                <a:solidFill>
                  <a:srgbClr val="D85F00"/>
                </a:solidFill>
                <a:latin typeface="+mn-lt"/>
                <a:ea typeface="+mn-ea"/>
                <a:cs typeface="+mn-cs"/>
              </a:defRPr>
            </a:lvl1pPr>
            <a:lvl2pPr marL="742950" indent="-285750" algn="l" rtl="0" eaLnBrk="0" fontAlgn="base" hangingPunct="0">
              <a:spcBef>
                <a:spcPct val="20000"/>
              </a:spcBef>
              <a:spcAft>
                <a:spcPct val="0"/>
              </a:spcAft>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EcoconsoREGULAR" panose="020F0604030103020303" pitchFamily="34" charset="-95"/>
              <a:buChar char=""/>
              <a:defRPr sz="1400" kern="1200">
                <a:solidFill>
                  <a:srgbClr val="9BBE00"/>
                </a:solidFill>
                <a:latin typeface="+mn-lt"/>
                <a:ea typeface="+mn-ea"/>
                <a:cs typeface="+mn-cs"/>
              </a:defRPr>
            </a:lvl3pPr>
            <a:lvl4pPr marL="1600200" indent="-228600" algn="l" rtl="0" eaLnBrk="0" fontAlgn="base" hangingPunct="0">
              <a:spcBef>
                <a:spcPct val="20000"/>
              </a:spcBef>
              <a:spcAft>
                <a:spcPct val="0"/>
              </a:spcAft>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None/>
            </a:pPr>
            <a:r>
              <a:rPr lang="fr-BE" altLang="en-US" sz="1600" dirty="0" smtClean="0"/>
              <a:t>Des enceintes communiquent via l’intelligence artificielle</a:t>
            </a:r>
          </a:p>
          <a:p>
            <a:pPr lvl="1" eaLnBrk="1" hangingPunct="1"/>
            <a:r>
              <a:rPr lang="fr-BE" altLang="en-US" sz="1600" dirty="0" smtClean="0"/>
              <a:t>Google Home (Google </a:t>
            </a:r>
            <a:r>
              <a:rPr lang="fr-BE" altLang="en-US" sz="1600" dirty="0" err="1" smtClean="0"/>
              <a:t>Now</a:t>
            </a:r>
            <a:r>
              <a:rPr lang="fr-BE" altLang="en-US" sz="1600" dirty="0" smtClean="0"/>
              <a:t>)</a:t>
            </a:r>
          </a:p>
          <a:p>
            <a:pPr lvl="1" eaLnBrk="1" hangingPunct="1"/>
            <a:r>
              <a:rPr lang="fr-BE" altLang="en-US" sz="1600" dirty="0"/>
              <a:t>Apple </a:t>
            </a:r>
            <a:r>
              <a:rPr lang="fr-BE" altLang="en-US" sz="1600" dirty="0" err="1" smtClean="0"/>
              <a:t>Homepod</a:t>
            </a:r>
            <a:r>
              <a:rPr lang="fr-BE" altLang="en-US" sz="1600" dirty="0" smtClean="0"/>
              <a:t> (</a:t>
            </a:r>
            <a:r>
              <a:rPr lang="fr-BE" altLang="en-US" sz="1600" dirty="0" err="1" smtClean="0"/>
              <a:t>Siri</a:t>
            </a:r>
            <a:r>
              <a:rPr lang="fr-BE" altLang="en-US" sz="1600" dirty="0" smtClean="0"/>
              <a:t>)</a:t>
            </a:r>
          </a:p>
          <a:p>
            <a:pPr lvl="1" eaLnBrk="1" hangingPunct="1"/>
            <a:r>
              <a:rPr lang="fr-BE" altLang="en-US" sz="1600" dirty="0" err="1"/>
              <a:t>Invoke</a:t>
            </a:r>
            <a:r>
              <a:rPr lang="fr-BE" altLang="en-US" sz="1600" dirty="0"/>
              <a:t> (</a:t>
            </a:r>
            <a:r>
              <a:rPr lang="fr-BE" altLang="en-US" sz="1600" dirty="0" err="1"/>
              <a:t>Microsot</a:t>
            </a:r>
            <a:r>
              <a:rPr lang="fr-BE" altLang="en-US" sz="1600" dirty="0"/>
              <a:t> Cortana)</a:t>
            </a:r>
          </a:p>
          <a:p>
            <a:pPr lvl="1" eaLnBrk="1" hangingPunct="1"/>
            <a:r>
              <a:rPr lang="fr-BE" altLang="en-US" sz="1600" dirty="0" smtClean="0"/>
              <a:t>Amazon Echo (Alexa)</a:t>
            </a:r>
          </a:p>
        </p:txBody>
      </p:sp>
      <p:pic>
        <p:nvPicPr>
          <p:cNvPr id="1028" name="Picture 4" descr="Infographic: Digital Assistants - Always at Your Service | Statis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8808"/>
            <a:ext cx="5350624" cy="38123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79512" y="5014917"/>
            <a:ext cx="8208912" cy="646331"/>
          </a:xfrm>
          <a:prstGeom prst="rect">
            <a:avLst/>
          </a:prstGeom>
          <a:noFill/>
        </p:spPr>
        <p:txBody>
          <a:bodyPr wrap="square" rtlCol="0">
            <a:spAutoFit/>
          </a:bodyPr>
          <a:lstStyle/>
          <a:p>
            <a:r>
              <a:rPr lang="fr-BE" dirty="0" err="1" smtClean="0"/>
              <a:t>ComScore</a:t>
            </a:r>
            <a:r>
              <a:rPr lang="fr-BE" dirty="0" smtClean="0"/>
              <a:t> prévoit que</a:t>
            </a:r>
            <a:r>
              <a:rPr lang="fr-BE" dirty="0"/>
              <a:t> </a:t>
            </a:r>
            <a:r>
              <a:rPr lang="fr-BE" dirty="0">
                <a:hlinkClick r:id="rId5"/>
              </a:rPr>
              <a:t>50% des recherches se feront par la voix en 2020</a:t>
            </a:r>
            <a:r>
              <a:rPr lang="fr-BE" dirty="0"/>
              <a:t> </a:t>
            </a:r>
            <a:r>
              <a:rPr lang="fr-BE" dirty="0" smtClean="0"/>
              <a:t>et </a:t>
            </a:r>
            <a:r>
              <a:rPr lang="fr-BE" dirty="0" err="1" smtClean="0"/>
              <a:t>Madiapost</a:t>
            </a:r>
            <a:r>
              <a:rPr lang="fr-BE" dirty="0" smtClean="0"/>
              <a:t> estime que</a:t>
            </a:r>
            <a:r>
              <a:rPr lang="fr-BE" dirty="0"/>
              <a:t> </a:t>
            </a:r>
            <a:r>
              <a:rPr lang="fr-BE" dirty="0">
                <a:hlinkClick r:id="rId6"/>
              </a:rPr>
              <a:t>30% se feront sans la présence d’un écran</a:t>
            </a:r>
            <a:r>
              <a:rPr lang="fr-BE" dirty="0" smtClean="0"/>
              <a:t>.</a:t>
            </a:r>
            <a:endParaRPr lang="fr-BE" dirty="0"/>
          </a:p>
        </p:txBody>
      </p:sp>
      <p:sp>
        <p:nvSpPr>
          <p:cNvPr id="6" name="ZoneTexte 5"/>
          <p:cNvSpPr txBox="1"/>
          <p:nvPr/>
        </p:nvSpPr>
        <p:spPr>
          <a:xfrm>
            <a:off x="154916" y="4581128"/>
            <a:ext cx="4889031" cy="276999"/>
          </a:xfrm>
          <a:prstGeom prst="rect">
            <a:avLst/>
          </a:prstGeom>
          <a:solidFill>
            <a:schemeClr val="bg1"/>
          </a:solidFill>
        </p:spPr>
        <p:txBody>
          <a:bodyPr wrap="none" rtlCol="0">
            <a:spAutoFit/>
          </a:bodyPr>
          <a:lstStyle/>
          <a:p>
            <a:r>
              <a:rPr lang="fr-BE" sz="1200" dirty="0"/>
              <a:t>https://www.statista.com/chart/5621/users-of-virtual-digital-assistants/</a:t>
            </a:r>
          </a:p>
        </p:txBody>
      </p:sp>
    </p:spTree>
    <p:extLst>
      <p:ext uri="{BB962C8B-B14F-4D97-AF65-F5344CB8AC3E}">
        <p14:creationId xmlns:p14="http://schemas.microsoft.com/office/powerpoint/2010/main" val="42406804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179280" indent="-215640">
              <a:lnSpc>
                <a:spcPct val="100000"/>
              </a:lnSpc>
              <a:buClr>
                <a:srgbClr val="9BBE00"/>
              </a:buClr>
              <a:buFont typeface="EcoconsoREGULAR"/>
              <a:buChar char=""/>
            </a:pPr>
            <a:r>
              <a:rPr lang="fr-BE" sz="2800" b="0" strike="noStrike" spc="-1">
                <a:solidFill>
                  <a:srgbClr val="9BBE00"/>
                </a:solidFill>
                <a:uFill>
                  <a:solidFill>
                    <a:srgbClr val="FFFFFF"/>
                  </a:solidFill>
                </a:uFill>
                <a:latin typeface="EcoconsoREGULAR"/>
              </a:rPr>
              <a:t>Combien consomme un smartphone ?</a:t>
            </a:r>
            <a:endParaRPr lang="fr-BE" sz="1800" b="0" strike="noStrike" spc="-1">
              <a:solidFill>
                <a:srgbClr val="000000"/>
              </a:solidFill>
              <a:uFill>
                <a:solidFill>
                  <a:srgbClr val="FFFFFF"/>
                </a:solidFill>
              </a:uFill>
              <a:latin typeface="Arial"/>
            </a:endParaRPr>
          </a:p>
        </p:txBody>
      </p:sp>
      <p:pic>
        <p:nvPicPr>
          <p:cNvPr id="216" name="Picture 4"/>
          <p:cNvPicPr/>
          <p:nvPr/>
        </p:nvPicPr>
        <p:blipFill>
          <a:blip r:embed="rId3"/>
          <a:stretch/>
        </p:blipFill>
        <p:spPr>
          <a:xfrm>
            <a:off x="0" y="907920"/>
            <a:ext cx="9540000" cy="7155720"/>
          </a:xfrm>
          <a:prstGeom prst="rect">
            <a:avLst/>
          </a:prstGeom>
          <a:ln>
            <a:noFill/>
          </a:ln>
        </p:spPr>
      </p:pic>
      <p:sp>
        <p:nvSpPr>
          <p:cNvPr id="217" name="CustomShape 2"/>
          <p:cNvSpPr/>
          <p:nvPr/>
        </p:nvSpPr>
        <p:spPr>
          <a:xfrm>
            <a:off x="4284720" y="895320"/>
            <a:ext cx="4390200" cy="1870920"/>
          </a:xfrm>
          <a:prstGeom prst="wedgeRoundRectCallout">
            <a:avLst>
              <a:gd name="adj1" fmla="val -53472"/>
              <a:gd name="adj2" fmla="val 80958"/>
              <a:gd name="adj3" fmla="val 16667"/>
            </a:avLst>
          </a:prstGeom>
          <a:solidFill>
            <a:schemeClr val="bg1"/>
          </a:soli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BE" sz="2400" b="0" strike="noStrike" spc="-1">
                <a:solidFill>
                  <a:srgbClr val="000000"/>
                </a:solidFill>
                <a:uFill>
                  <a:solidFill>
                    <a:srgbClr val="FFFFFF"/>
                  </a:solidFill>
                </a:uFill>
                <a:latin typeface="Arial"/>
                <a:ea typeface="DejaVu Sans"/>
              </a:rPr>
              <a:t>11,1 Wh </a:t>
            </a:r>
            <a:endParaRPr lang="fr-BE" sz="1800" b="0" strike="noStrike" spc="-1">
              <a:solidFill>
                <a:srgbClr val="000000"/>
              </a:solidFill>
              <a:uFill>
                <a:solidFill>
                  <a:srgbClr val="FFFFFF"/>
                </a:solidFill>
              </a:uFill>
              <a:latin typeface="Arial"/>
            </a:endParaRPr>
          </a:p>
          <a:p>
            <a:pPr>
              <a:lnSpc>
                <a:spcPct val="100000"/>
              </a:lnSpc>
            </a:pPr>
            <a:r>
              <a:rPr lang="fr-BE" sz="2400" b="0" strike="noStrike" spc="-1">
                <a:solidFill>
                  <a:srgbClr val="000000"/>
                </a:solidFill>
                <a:uFill>
                  <a:solidFill>
                    <a:srgbClr val="FFFFFF"/>
                  </a:solidFill>
                </a:uFill>
                <a:latin typeface="Arial"/>
                <a:ea typeface="DejaVu Sans"/>
              </a:rPr>
              <a:t>(capacité de la batterie)</a:t>
            </a:r>
            <a:endParaRPr lang="fr-BE" sz="1800" b="0" strike="noStrike" spc="-1">
              <a:solidFill>
                <a:srgbClr val="000000"/>
              </a:solidFill>
              <a:uFill>
                <a:solidFill>
                  <a:srgbClr val="FFFFFF"/>
                </a:solidFill>
              </a:uFill>
              <a:latin typeface="Arial"/>
            </a:endParaRPr>
          </a:p>
          <a:p>
            <a:pPr>
              <a:lnSpc>
                <a:spcPct val="100000"/>
              </a:lnSpc>
            </a:pPr>
            <a:r>
              <a:rPr lang="fr-BE" sz="2400" b="0" strike="noStrike" spc="-1">
                <a:solidFill>
                  <a:srgbClr val="000000"/>
                </a:solidFill>
                <a:uFill>
                  <a:solidFill>
                    <a:srgbClr val="FFFFFF"/>
                  </a:solidFill>
                </a:uFill>
                <a:latin typeface="Arial"/>
                <a:ea typeface="DejaVu Sans"/>
              </a:rPr>
              <a:t>11,1 x 365/1000 = 4 kWh/an  </a:t>
            </a:r>
            <a:endParaRPr lang="fr-BE" sz="1800" b="0" strike="noStrike" spc="-1">
              <a:solidFill>
                <a:srgbClr val="000000"/>
              </a:solidFill>
              <a:uFill>
                <a:solidFill>
                  <a:srgbClr val="FFFFFF"/>
                </a:solidFill>
              </a:uFill>
              <a:latin typeface="Arial"/>
            </a:endParaRPr>
          </a:p>
          <a:p>
            <a:pPr algn="r">
              <a:lnSpc>
                <a:spcPct val="100000"/>
              </a:lnSpc>
            </a:pPr>
            <a:r>
              <a:rPr lang="fr-BE" sz="2400" b="0" strike="noStrike" spc="-1">
                <a:solidFill>
                  <a:srgbClr val="000000"/>
                </a:solidFill>
                <a:uFill>
                  <a:solidFill>
                    <a:srgbClr val="FFFFFF"/>
                  </a:solidFill>
                </a:uFill>
                <a:latin typeface="Arial"/>
                <a:ea typeface="DejaVu Sans"/>
              </a:rPr>
              <a:t>Environ 1€/an </a:t>
            </a:r>
            <a:endParaRPr lang="fr-B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795980727"/>
      </p:ext>
    </p:extLst>
  </p:cSld>
  <p:clrMapOvr>
    <a:masterClrMapping/>
  </p:clrMapOvr>
  <p:timing>
    <p:tnLst>
      <p:par>
        <p:cTn xmlns:p14="http://schemas.microsoft.com/office/powerpoint/2010/mai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repl">
                                        <p:cTn id="7" dur="500" fill="hold"/>
                                        <p:tgtEl>
                                          <p:spTgt spid="217"/>
                                        </p:tgtEl>
                                        <p:attrNameLst>
                                          <p:attrName>ppt_x</p:attrName>
                                        </p:attrNameLst>
                                      </p:cBhvr>
                                      <p:tavLst>
                                        <p:tav tm="0">
                                          <p:val>
                                            <p:strVal val="#ppt_x"/>
                                          </p:val>
                                        </p:tav>
                                        <p:tav tm="100000">
                                          <p:val>
                                            <p:strVal val="#ppt_x"/>
                                          </p:val>
                                        </p:tav>
                                      </p:tavLst>
                                    </p:anim>
                                    <p:anim calcmode="lin" valueType="num">
                                      <p:cBhvr additive="repl">
                                        <p:cTn id="8" dur="500" fill="hold"/>
                                        <p:tgtEl>
                                          <p:spTgt spid="2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terminaux maillons faibles de l’ouverture d’Internet</a:t>
            </a:r>
            <a:endParaRPr lang="fr-BE" dirty="0"/>
          </a:p>
        </p:txBody>
      </p:sp>
      <p:pic>
        <p:nvPicPr>
          <p:cNvPr id="3074" name="Picture 2" descr="https://dyw7ncnq1en5l.cloudfront.net/optim/news/71/71643/arc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6" y="836712"/>
            <a:ext cx="8964488" cy="589768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940752" y="6509631"/>
            <a:ext cx="3262496" cy="369332"/>
          </a:xfrm>
          <a:prstGeom prst="rect">
            <a:avLst/>
          </a:prstGeom>
          <a:solidFill>
            <a:schemeClr val="bg1"/>
          </a:solidFill>
        </p:spPr>
        <p:txBody>
          <a:bodyPr wrap="none" rtlCol="0">
            <a:spAutoFit/>
          </a:bodyPr>
          <a:lstStyle/>
          <a:p>
            <a:r>
              <a:rPr lang="fr-BE" dirty="0" smtClean="0"/>
              <a:t>Rapport </a:t>
            </a:r>
            <a:r>
              <a:rPr lang="fr-BE" dirty="0" err="1"/>
              <a:t>Arcep</a:t>
            </a:r>
            <a:r>
              <a:rPr lang="fr-BE" dirty="0"/>
              <a:t> 15 février </a:t>
            </a:r>
            <a:r>
              <a:rPr lang="fr-BE" dirty="0" smtClean="0"/>
              <a:t>2018</a:t>
            </a:r>
            <a:endParaRPr lang="fr-BE" dirty="0"/>
          </a:p>
        </p:txBody>
      </p:sp>
    </p:spTree>
    <p:extLst>
      <p:ext uri="{BB962C8B-B14F-4D97-AF65-F5344CB8AC3E}">
        <p14:creationId xmlns:p14="http://schemas.microsoft.com/office/powerpoint/2010/main" val="34625571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Comment atteindre le bonheur ?</a:t>
            </a:r>
            <a:endParaRPr lang="fr-BE" dirty="0"/>
          </a:p>
        </p:txBody>
      </p:sp>
      <p:pic>
        <p:nvPicPr>
          <p:cNvPr id="1026" name="Picture 2" descr="https://coachingecologique.files.wordpress.com/2016/11/besoins-maslow-generation-connectee-coachingecologique1.jpg?w=1000&amp;h=9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769199"/>
            <a:ext cx="5136505" cy="48228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0528" y="4506290"/>
            <a:ext cx="4752528" cy="1154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p:cNvSpPr/>
          <p:nvPr/>
        </p:nvSpPr>
        <p:spPr>
          <a:xfrm>
            <a:off x="-36512" y="4938338"/>
            <a:ext cx="4752528" cy="653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p:cNvSpPr txBox="1"/>
          <p:nvPr/>
        </p:nvSpPr>
        <p:spPr>
          <a:xfrm>
            <a:off x="4788024" y="836712"/>
            <a:ext cx="4043909" cy="4154984"/>
          </a:xfrm>
          <a:prstGeom prst="rect">
            <a:avLst/>
          </a:prstGeom>
          <a:noFill/>
        </p:spPr>
        <p:txBody>
          <a:bodyPr wrap="square" rtlCol="0">
            <a:spAutoFit/>
          </a:bodyPr>
          <a:lstStyle/>
          <a:p>
            <a:r>
              <a:rPr lang="fr-BE" sz="2400" b="1" dirty="0"/>
              <a:t>Pyramide des besoins selon </a:t>
            </a:r>
            <a:r>
              <a:rPr lang="fr-BE" sz="2400" b="1" dirty="0" smtClean="0"/>
              <a:t>Maslow</a:t>
            </a:r>
          </a:p>
          <a:p>
            <a:endParaRPr lang="fr-BE" sz="2400" b="1" dirty="0" smtClean="0"/>
          </a:p>
          <a:p>
            <a:r>
              <a:rPr lang="fr-BE" sz="2400" dirty="0" smtClean="0"/>
              <a:t>Abraham Maslow pensait que le bonheur dépendait de la satisfaction d’une série de besoins.</a:t>
            </a:r>
          </a:p>
          <a:p>
            <a:r>
              <a:rPr lang="fr-BE" sz="2400" dirty="0" smtClean="0"/>
              <a:t>Il les a listé par ordre de priorité. Chaque niveau doit être comblé avant de passé au niveau supérieur.</a:t>
            </a:r>
            <a:endParaRPr lang="fr-BE" sz="2400" dirty="0"/>
          </a:p>
        </p:txBody>
      </p:sp>
      <p:sp>
        <p:nvSpPr>
          <p:cNvPr id="5" name="ZoneTexte 4"/>
          <p:cNvSpPr txBox="1"/>
          <p:nvPr/>
        </p:nvSpPr>
        <p:spPr>
          <a:xfrm>
            <a:off x="1691680" y="2735342"/>
            <a:ext cx="1296144" cy="261610"/>
          </a:xfrm>
          <a:prstGeom prst="rect">
            <a:avLst/>
          </a:prstGeom>
          <a:solidFill>
            <a:srgbClr val="E99B37"/>
          </a:solidFill>
        </p:spPr>
        <p:txBody>
          <a:bodyPr wrap="square" rtlCol="0">
            <a:spAutoFit/>
          </a:bodyPr>
          <a:lstStyle/>
          <a:p>
            <a:r>
              <a:rPr lang="fr-BE" sz="1100" b="1" dirty="0" smtClean="0">
                <a:latin typeface="Arial Narrow" panose="020B0606020202030204" pitchFamily="34" charset="0"/>
              </a:rPr>
              <a:t>APPARTENANCE</a:t>
            </a:r>
            <a:endParaRPr lang="fr-BE" sz="1100" b="1" dirty="0">
              <a:latin typeface="Arial Narrow" panose="020B0606020202030204" pitchFamily="34" charset="0"/>
            </a:endParaRPr>
          </a:p>
        </p:txBody>
      </p:sp>
      <p:sp>
        <p:nvSpPr>
          <p:cNvPr id="7" name="Rectangle 6"/>
          <p:cNvSpPr/>
          <p:nvPr/>
        </p:nvSpPr>
        <p:spPr>
          <a:xfrm>
            <a:off x="1883668" y="3108626"/>
            <a:ext cx="720080" cy="144016"/>
          </a:xfrm>
          <a:prstGeom prst="rect">
            <a:avLst/>
          </a:prstGeom>
          <a:solidFill>
            <a:srgbClr val="E99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278974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3.7037E-6 L -4.16667E-6 0.90324 " pathEditMode="relative" rAng="0" ptsTypes="AA">
                                      <p:cBhvr>
                                        <p:cTn id="6" dur="2000" fill="hold"/>
                                        <p:tgtEl>
                                          <p:spTgt spid="4"/>
                                        </p:tgtEl>
                                        <p:attrNameLst>
                                          <p:attrName>ppt_x</p:attrName>
                                          <p:attrName>ppt_y</p:attrName>
                                        </p:attrNameLst>
                                      </p:cBhvr>
                                      <p:rCtr x="0" y="4516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77778E-6 -4.07407E-6 L -2.77778E-6 0.93959 " pathEditMode="relative" rAng="0" ptsTypes="AA">
                                      <p:cBhvr>
                                        <p:cTn id="10" dur="2000" fill="hold"/>
                                        <p:tgtEl>
                                          <p:spTgt spid="6"/>
                                        </p:tgtEl>
                                        <p:attrNameLst>
                                          <p:attrName>ppt_x</p:attrName>
                                          <p:attrName>ppt_y</p:attrName>
                                        </p:attrNameLst>
                                      </p:cBhvr>
                                      <p:rCtr x="0" y="46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selfie hillary clint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813322"/>
            <a:ext cx="9783588" cy="4487886"/>
          </a:xfrm>
          <a:prstGeom prst="rect">
            <a:avLst/>
          </a:prstGeom>
          <a:noFill/>
          <a:extLst>
            <a:ext uri="{909E8E84-426E-40dd-AFC4-6F175D3DCCD1}">
              <a14:hiddenFill xmlns:a14="http://schemas.microsoft.com/office/drawing/2010/main">
                <a:solidFill>
                  <a:srgbClr val="FFFFFF"/>
                </a:solidFill>
              </a14:hiddenFill>
            </a:ext>
          </a:extLst>
        </p:spPr>
      </p:pic>
      <p:sp>
        <p:nvSpPr>
          <p:cNvPr id="338"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sp>
      <p:sp>
        <p:nvSpPr>
          <p:cNvPr id="339" name="CustomShape 2"/>
          <p:cNvSpPr/>
          <p:nvPr/>
        </p:nvSpPr>
        <p:spPr>
          <a:xfrm>
            <a:off x="179280" y="907920"/>
            <a:ext cx="8964000" cy="4463280"/>
          </a:xfrm>
          <a:prstGeom prst="rect">
            <a:avLst/>
          </a:prstGeom>
          <a:noFill/>
          <a:ln>
            <a:noFill/>
          </a:ln>
        </p:spPr>
        <p:style>
          <a:lnRef idx="0">
            <a:scrgbClr r="0" g="0" b="0"/>
          </a:lnRef>
          <a:fillRef idx="0">
            <a:scrgbClr r="0" g="0" b="0"/>
          </a:fillRef>
          <a:effectRef idx="0">
            <a:scrgbClr r="0" g="0" b="0"/>
          </a:effectRef>
          <a:fontRef idx="minor"/>
        </p:style>
      </p:sp>
      <p:sp>
        <p:nvSpPr>
          <p:cNvPr id="2" name="Titre 1"/>
          <p:cNvSpPr>
            <a:spLocks noGrp="1"/>
          </p:cNvSpPr>
          <p:nvPr>
            <p:ph type="title"/>
          </p:nvPr>
        </p:nvSpPr>
        <p:spPr/>
        <p:txBody>
          <a:bodyPr/>
          <a:lstStyle/>
          <a:p>
            <a:r>
              <a:rPr lang="fr-BE" dirty="0" smtClean="0"/>
              <a:t>Impacts sociétaux</a:t>
            </a:r>
            <a:endParaRPr lang="fr-BE" dirty="0"/>
          </a:p>
        </p:txBody>
      </p:sp>
    </p:spTree>
    <p:extLst>
      <p:ext uri="{BB962C8B-B14F-4D97-AF65-F5344CB8AC3E}">
        <p14:creationId xmlns:p14="http://schemas.microsoft.com/office/powerpoint/2010/main" val="781231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44444E-6 -1.85185E-6 L -0.18055 0.00185 " pathEditMode="relative" rAng="0" ptsTypes="AA">
                                      <p:cBhvr>
                                        <p:cTn id="6" dur="2000" fill="hold"/>
                                        <p:tgtEl>
                                          <p:spTgt spid="2050"/>
                                        </p:tgtEl>
                                        <p:attrNameLst>
                                          <p:attrName>ppt_x</p:attrName>
                                          <p:attrName>ppt_y</p:attrName>
                                        </p:attrNameLst>
                                      </p:cBhvr>
                                      <p:rCtr x="-9028"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NOMOphobie</a:t>
            </a:r>
            <a:r>
              <a:rPr lang="fr-BE" dirty="0" smtClean="0"/>
              <a:t>, infobésité, Digital </a:t>
            </a:r>
            <a:r>
              <a:rPr lang="fr-BE" dirty="0" err="1" smtClean="0"/>
              <a:t>Detox</a:t>
            </a:r>
            <a:r>
              <a:rPr lang="fr-BE" dirty="0" smtClean="0"/>
              <a:t>…</a:t>
            </a:r>
            <a:endParaRPr lang="fr-BE" dirty="0"/>
          </a:p>
        </p:txBody>
      </p:sp>
      <p:pic>
        <p:nvPicPr>
          <p:cNvPr id="4098" name="Picture 2" descr="https://www.cocobracdelaperriere.com/wp-content/uploads/2017/03/Trottoirs-US-avec-ou-sans-cell-900x500.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2763021" y="861959"/>
            <a:ext cx="3055761" cy="16980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p:nvPr/>
        </p:nvPicPr>
        <p:blipFill>
          <a:blip r:embed="rId4"/>
          <a:stretch/>
        </p:blipFill>
        <p:spPr>
          <a:xfrm>
            <a:off x="35496" y="866214"/>
            <a:ext cx="2688284" cy="1914714"/>
          </a:xfrm>
          <a:prstGeom prst="rect">
            <a:avLst/>
          </a:prstGeom>
          <a:ln>
            <a:noFill/>
          </a:ln>
        </p:spPr>
      </p:pic>
      <p:pic>
        <p:nvPicPr>
          <p:cNvPr id="4100" name="Picture 4" descr="N'utilisez pas un téléphone portable en charge dans votre bai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994" y="2692756"/>
            <a:ext cx="3415143" cy="19141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atic1.7sur7.be/static/photo/2015/12/15/5/20151013062339/media_xll_806583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777055"/>
            <a:ext cx="3157268" cy="178292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ésultat de recherche d'images pour &quot;smartphone au resto&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312" y="3068960"/>
            <a:ext cx="3522163" cy="234621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associé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2499" y="2636912"/>
            <a:ext cx="2233997" cy="227420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Résultat de recherche d'images pour &quot;smartphones jeunes&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6823" y="4739697"/>
            <a:ext cx="3148959" cy="169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9481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Conseils pour choisir/faire durer ses appareils</a:t>
            </a:r>
            <a:endParaRPr lang="fr-BE" dirty="0"/>
          </a:p>
        </p:txBody>
      </p:sp>
      <p:sp>
        <p:nvSpPr>
          <p:cNvPr id="3" name="Espace réservé du contenu 2"/>
          <p:cNvSpPr>
            <a:spLocks noGrp="1"/>
          </p:cNvSpPr>
          <p:nvPr>
            <p:ph idx="1"/>
          </p:nvPr>
        </p:nvSpPr>
        <p:spPr>
          <a:xfrm>
            <a:off x="0" y="908050"/>
            <a:ext cx="9144000" cy="4897214"/>
          </a:xfrm>
        </p:spPr>
        <p:txBody>
          <a:bodyPr/>
          <a:lstStyle/>
          <a:p>
            <a:r>
              <a:rPr lang="fr-BE" dirty="0"/>
              <a:t>1. </a:t>
            </a:r>
            <a:r>
              <a:rPr lang="fr-BE" dirty="0" smtClean="0"/>
              <a:t>Prendre le temps de réfléchir (est-ce vraiment nécessaire d’acheter ?)</a:t>
            </a:r>
            <a:endParaRPr lang="fr-BE" dirty="0"/>
          </a:p>
          <a:p>
            <a:r>
              <a:rPr lang="fr-BE" dirty="0"/>
              <a:t>2. Acheter durable</a:t>
            </a:r>
          </a:p>
          <a:p>
            <a:pPr lvl="1"/>
            <a:r>
              <a:rPr lang="fr-BE" dirty="0" smtClean="0"/>
              <a:t>Occasion, modèle solide</a:t>
            </a:r>
            <a:r>
              <a:rPr lang="fr-BE" dirty="0"/>
              <a:t>, démontable, </a:t>
            </a:r>
            <a:r>
              <a:rPr lang="fr-BE" dirty="0" smtClean="0"/>
              <a:t>évolutif, batterie remplaçable</a:t>
            </a:r>
            <a:r>
              <a:rPr lang="fr-BE" dirty="0"/>
              <a:t>, </a:t>
            </a:r>
            <a:r>
              <a:rPr lang="fr-BE" dirty="0" smtClean="0"/>
              <a:t>connectique </a:t>
            </a:r>
            <a:r>
              <a:rPr lang="fr-BE" dirty="0"/>
              <a:t>complète (</a:t>
            </a:r>
            <a:r>
              <a:rPr lang="fr-BE" dirty="0" smtClean="0"/>
              <a:t>port audio </a:t>
            </a:r>
            <a:r>
              <a:rPr lang="fr-BE" dirty="0"/>
              <a:t>jack, port USB</a:t>
            </a:r>
            <a:r>
              <a:rPr lang="fr-BE" dirty="0" smtClean="0"/>
              <a:t>…), chargeur universel.</a:t>
            </a:r>
          </a:p>
          <a:p>
            <a:r>
              <a:rPr lang="fr-BE" dirty="0"/>
              <a:t>3. Prendre soin de ses appareils</a:t>
            </a:r>
          </a:p>
          <a:p>
            <a:pPr lvl="1"/>
            <a:r>
              <a:rPr lang="fr-BE" dirty="0"/>
              <a:t>Bien utiliser et entretenir </a:t>
            </a:r>
            <a:r>
              <a:rPr lang="fr-BE" dirty="0" smtClean="0"/>
              <a:t>= </a:t>
            </a:r>
            <a:r>
              <a:rPr lang="fr-BE" dirty="0"/>
              <a:t>40 % de pannes en moins !</a:t>
            </a:r>
          </a:p>
          <a:p>
            <a:pPr lvl="1"/>
            <a:r>
              <a:rPr lang="fr-BE" dirty="0"/>
              <a:t>Protéger le téléphone avec une housse/une coque + film de protection pour l’écran.</a:t>
            </a:r>
          </a:p>
          <a:p>
            <a:pPr lvl="1"/>
            <a:r>
              <a:rPr lang="fr-BE" dirty="0"/>
              <a:t>Laisser reposer le smartphone quand il commence à </a:t>
            </a:r>
            <a:r>
              <a:rPr lang="fr-BE" dirty="0" smtClean="0"/>
              <a:t>surchauffer.</a:t>
            </a:r>
          </a:p>
          <a:p>
            <a:r>
              <a:rPr lang="fr-BE" sz="2400" dirty="0" smtClean="0"/>
              <a:t>4. Réparer ses appareils</a:t>
            </a:r>
          </a:p>
          <a:p>
            <a:pPr lvl="1"/>
            <a:r>
              <a:rPr lang="fr-BE" sz="2000" dirty="0" smtClean="0"/>
              <a:t>SAV, réparateur indépendant, réparer soi-même </a:t>
            </a:r>
            <a:r>
              <a:rPr lang="fr-BE" sz="2000" dirty="0"/>
              <a:t>à l’aide des tutoriels </a:t>
            </a:r>
            <a:r>
              <a:rPr lang="fr-BE" sz="2000" dirty="0" smtClean="0"/>
              <a:t>(</a:t>
            </a:r>
            <a:r>
              <a:rPr lang="fr-BE" sz="2000" dirty="0" err="1"/>
              <a:t>iFixit</a:t>
            </a:r>
            <a:r>
              <a:rPr lang="fr-BE" sz="2000" dirty="0"/>
              <a:t>, </a:t>
            </a:r>
            <a:r>
              <a:rPr lang="fr-BE" sz="2000" dirty="0" smtClean="0"/>
              <a:t>SOSav.be, Comment Réparer…) </a:t>
            </a:r>
            <a:r>
              <a:rPr lang="fr-BE" sz="2000" dirty="0"/>
              <a:t>ou </a:t>
            </a:r>
            <a:r>
              <a:rPr lang="fr-BE" sz="2000" dirty="0" smtClean="0"/>
              <a:t>via </a:t>
            </a:r>
            <a:r>
              <a:rPr lang="fr-BE" sz="2000" dirty="0"/>
              <a:t>un </a:t>
            </a:r>
            <a:r>
              <a:rPr lang="fr-BE" sz="2000" dirty="0" err="1"/>
              <a:t>Repair</a:t>
            </a:r>
            <a:r>
              <a:rPr lang="fr-BE" sz="2000" dirty="0"/>
              <a:t> Café</a:t>
            </a:r>
            <a:r>
              <a:rPr lang="fr-BE" sz="2000" dirty="0" smtClean="0"/>
              <a:t>.</a:t>
            </a:r>
          </a:p>
          <a:p>
            <a:r>
              <a:rPr lang="fr-BE" dirty="0"/>
              <a:t>5. </a:t>
            </a:r>
            <a:r>
              <a:rPr lang="fr-BE" dirty="0" smtClean="0"/>
              <a:t>Vendre, donner, recycler</a:t>
            </a:r>
            <a:endParaRPr lang="fr-BE" dirty="0"/>
          </a:p>
          <a:p>
            <a:pPr lvl="1"/>
            <a:r>
              <a:rPr lang="fr-BE" dirty="0" err="1" smtClean="0"/>
              <a:t>Ressourceries</a:t>
            </a:r>
            <a:r>
              <a:rPr lang="fr-BE" dirty="0"/>
              <a:t>, </a:t>
            </a:r>
            <a:r>
              <a:rPr lang="fr-BE" dirty="0" err="1"/>
              <a:t>donneries</a:t>
            </a:r>
            <a:r>
              <a:rPr lang="fr-BE" dirty="0"/>
              <a:t>, Oxfam</a:t>
            </a:r>
            <a:r>
              <a:rPr lang="fr-BE" dirty="0" smtClean="0"/>
              <a:t>…</a:t>
            </a:r>
            <a:endParaRPr lang="fr-BE" dirty="0"/>
          </a:p>
          <a:p>
            <a:endParaRPr lang="fr-BE" dirty="0" smtClean="0"/>
          </a:p>
        </p:txBody>
      </p:sp>
    </p:spTree>
    <p:extLst>
      <p:ext uri="{BB962C8B-B14F-4D97-AF65-F5344CB8AC3E}">
        <p14:creationId xmlns:p14="http://schemas.microsoft.com/office/powerpoint/2010/main" val="41194496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179280" indent="-215640">
              <a:lnSpc>
                <a:spcPct val="100000"/>
              </a:lnSpc>
              <a:buClr>
                <a:srgbClr val="9BBE00"/>
              </a:buClr>
              <a:buFont typeface="EcoconsoREGULAR"/>
              <a:buChar char=""/>
            </a:pPr>
            <a:r>
              <a:rPr lang="fr-BE" sz="2800" b="0" strike="noStrike" spc="-1" dirty="0">
                <a:solidFill>
                  <a:srgbClr val="9BBE00"/>
                </a:solidFill>
                <a:uFill>
                  <a:solidFill>
                    <a:srgbClr val="FFFFFF"/>
                  </a:solidFill>
                </a:uFill>
                <a:latin typeface="EcoconsoREGULAR"/>
              </a:rPr>
              <a:t>Smartphones – </a:t>
            </a:r>
            <a:r>
              <a:rPr lang="fr-BE" sz="2800" b="0" strike="noStrike" spc="-1" dirty="0" smtClean="0">
                <a:solidFill>
                  <a:srgbClr val="9BBE00"/>
                </a:solidFill>
                <a:uFill>
                  <a:solidFill>
                    <a:srgbClr val="FFFFFF"/>
                  </a:solidFill>
                </a:uFill>
                <a:latin typeface="EcoconsoREGULAR"/>
              </a:rPr>
              <a:t>émission d’ondes</a:t>
            </a:r>
            <a:endParaRPr lang="fr-BE" sz="1800" b="0" strike="noStrike" spc="-1" dirty="0">
              <a:solidFill>
                <a:srgbClr val="000000"/>
              </a:solidFill>
              <a:uFill>
                <a:solidFill>
                  <a:srgbClr val="FFFFFF"/>
                </a:solidFill>
              </a:uFill>
              <a:latin typeface="Arial"/>
            </a:endParaRPr>
          </a:p>
        </p:txBody>
      </p:sp>
      <p:sp>
        <p:nvSpPr>
          <p:cNvPr id="345" name="CustomShape 2"/>
          <p:cNvSpPr/>
          <p:nvPr/>
        </p:nvSpPr>
        <p:spPr>
          <a:xfrm>
            <a:off x="179280" y="907920"/>
            <a:ext cx="8964000" cy="446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spcBef>
                <a:spcPts val="439"/>
              </a:spcBef>
              <a:buClr>
                <a:srgbClr val="D85F00"/>
              </a:buClr>
              <a:buFont typeface="EcoconsoREGULAR"/>
              <a:buChar char=""/>
            </a:pPr>
            <a:r>
              <a:rPr lang="fr-BE" sz="2200" b="0" strike="noStrike" spc="-1" dirty="0">
                <a:solidFill>
                  <a:srgbClr val="D85F00"/>
                </a:solidFill>
                <a:uFill>
                  <a:solidFill>
                    <a:srgbClr val="FFFFFF"/>
                  </a:solidFill>
                </a:uFill>
                <a:latin typeface="EcoconsoREGULAR"/>
              </a:rPr>
              <a:t>Choisir un appareil avec un faible indice DAS </a:t>
            </a:r>
            <a:r>
              <a:rPr lang="fr-BE" sz="2200" b="0" strike="noStrike" spc="-1" dirty="0" smtClean="0">
                <a:solidFill>
                  <a:srgbClr val="D85F00"/>
                </a:solidFill>
                <a:uFill>
                  <a:solidFill>
                    <a:srgbClr val="FFFFFF"/>
                  </a:solidFill>
                </a:uFill>
                <a:latin typeface="EcoconsoREGULAR"/>
              </a:rPr>
              <a:t>:</a:t>
            </a:r>
            <a:endParaRPr lang="fr-BE" sz="1800" b="0" strike="noStrike" spc="-1" dirty="0">
              <a:solidFill>
                <a:srgbClr val="000000"/>
              </a:solidFill>
              <a:uFill>
                <a:solidFill>
                  <a:srgbClr val="FFFFFF"/>
                </a:solidFill>
              </a:uFill>
              <a:latin typeface="Arial"/>
            </a:endParaRPr>
          </a:p>
          <a:p>
            <a:pPr>
              <a:lnSpc>
                <a:spcPct val="100000"/>
              </a:lnSpc>
              <a:spcBef>
                <a:spcPts val="439"/>
              </a:spcBef>
            </a:pPr>
            <a:endParaRPr lang="fr-BE" sz="1800" b="0" strike="noStrike" spc="-1" dirty="0">
              <a:solidFill>
                <a:srgbClr val="000000"/>
              </a:solidFill>
              <a:uFill>
                <a:solidFill>
                  <a:srgbClr val="FFFFFF"/>
                </a:solidFill>
              </a:uFill>
              <a:latin typeface="Arial"/>
            </a:endParaRPr>
          </a:p>
          <a:p>
            <a:pPr marL="743040" lvl="1" indent="-285120">
              <a:lnSpc>
                <a:spcPct val="100000"/>
              </a:lnSpc>
              <a:spcBef>
                <a:spcPts val="360"/>
              </a:spcBef>
              <a:buClr>
                <a:srgbClr val="000000"/>
              </a:buClr>
              <a:buFont typeface="Symbol"/>
              <a:buChar char=""/>
            </a:pPr>
            <a:r>
              <a:rPr lang="fr-BE" sz="1800" b="0" strike="noStrike" spc="-1" dirty="0">
                <a:solidFill>
                  <a:srgbClr val="000000"/>
                </a:solidFill>
                <a:uFill>
                  <a:solidFill>
                    <a:srgbClr val="FFFFFF"/>
                  </a:solidFill>
                </a:uFill>
                <a:latin typeface="EcoconsoREGULAR"/>
              </a:rPr>
              <a:t>Catégorie A : DAS &lt; 0,4 W/kg</a:t>
            </a:r>
            <a:endParaRPr lang="fr-BE" sz="1800" b="0" strike="noStrike" spc="-1" dirty="0">
              <a:solidFill>
                <a:srgbClr val="000000"/>
              </a:solidFill>
              <a:uFill>
                <a:solidFill>
                  <a:srgbClr val="FFFFFF"/>
                </a:solidFill>
              </a:uFill>
              <a:latin typeface="Arial"/>
            </a:endParaRPr>
          </a:p>
          <a:p>
            <a:pPr marL="743040" lvl="1" indent="-285120">
              <a:lnSpc>
                <a:spcPct val="100000"/>
              </a:lnSpc>
              <a:spcBef>
                <a:spcPts val="360"/>
              </a:spcBef>
              <a:buClr>
                <a:srgbClr val="000000"/>
              </a:buClr>
              <a:buFont typeface="Symbol"/>
              <a:buChar char=""/>
            </a:pPr>
            <a:r>
              <a:rPr lang="fr-BE" sz="1800" b="0" strike="noStrike" spc="-1" dirty="0">
                <a:solidFill>
                  <a:srgbClr val="000000"/>
                </a:solidFill>
                <a:uFill>
                  <a:solidFill>
                    <a:srgbClr val="FFFFFF"/>
                  </a:solidFill>
                </a:uFill>
                <a:latin typeface="EcoconsoREGULAR"/>
              </a:rPr>
              <a:t>Catégorie B : 0,4 W/kg </a:t>
            </a:r>
            <a:r>
              <a:rPr lang="fr-BE" sz="1800" b="0" strike="noStrike" spc="-1" dirty="0">
                <a:solidFill>
                  <a:srgbClr val="000000"/>
                </a:solidFill>
                <a:uFill>
                  <a:solidFill>
                    <a:srgbClr val="FFFFFF"/>
                  </a:solidFill>
                </a:uFill>
                <a:latin typeface="Times New Roman"/>
              </a:rPr>
              <a:t>≤  </a:t>
            </a:r>
            <a:r>
              <a:rPr lang="fr-BE" sz="1800" b="0" strike="noStrike" spc="-1" dirty="0">
                <a:solidFill>
                  <a:srgbClr val="000000"/>
                </a:solidFill>
                <a:uFill>
                  <a:solidFill>
                    <a:srgbClr val="FFFFFF"/>
                  </a:solidFill>
                </a:uFill>
                <a:latin typeface="EcoconsoREGULAR"/>
              </a:rPr>
              <a:t>DAS &lt; 0,8 W/kg</a:t>
            </a:r>
            <a:endParaRPr lang="fr-BE" sz="1800" b="0" strike="noStrike" spc="-1" dirty="0">
              <a:solidFill>
                <a:srgbClr val="000000"/>
              </a:solidFill>
              <a:uFill>
                <a:solidFill>
                  <a:srgbClr val="FFFFFF"/>
                </a:solidFill>
              </a:uFill>
              <a:latin typeface="Arial"/>
            </a:endParaRPr>
          </a:p>
          <a:p>
            <a:pPr marL="743040" lvl="1" indent="-285120">
              <a:lnSpc>
                <a:spcPct val="100000"/>
              </a:lnSpc>
              <a:spcBef>
                <a:spcPts val="360"/>
              </a:spcBef>
              <a:buClr>
                <a:srgbClr val="000000"/>
              </a:buClr>
              <a:buFont typeface="Symbol"/>
              <a:buChar char=""/>
            </a:pPr>
            <a:r>
              <a:rPr lang="fr-BE" sz="1800" b="0" strike="noStrike" spc="-1" dirty="0">
                <a:solidFill>
                  <a:srgbClr val="000000"/>
                </a:solidFill>
                <a:uFill>
                  <a:solidFill>
                    <a:srgbClr val="FFFFFF"/>
                  </a:solidFill>
                </a:uFill>
                <a:latin typeface="EcoconsoREGULAR"/>
              </a:rPr>
              <a:t>Catégorie C : 0,8 W/kg </a:t>
            </a:r>
            <a:r>
              <a:rPr lang="fr-BE" sz="1800" b="0" strike="noStrike" spc="-1" dirty="0">
                <a:solidFill>
                  <a:srgbClr val="000000"/>
                </a:solidFill>
                <a:uFill>
                  <a:solidFill>
                    <a:srgbClr val="FFFFFF"/>
                  </a:solidFill>
                </a:uFill>
                <a:latin typeface="Times New Roman"/>
              </a:rPr>
              <a:t>≤  </a:t>
            </a:r>
            <a:r>
              <a:rPr lang="fr-BE" sz="1800" b="0" strike="noStrike" spc="-1" dirty="0">
                <a:solidFill>
                  <a:srgbClr val="000000"/>
                </a:solidFill>
                <a:uFill>
                  <a:solidFill>
                    <a:srgbClr val="FFFFFF"/>
                  </a:solidFill>
                </a:uFill>
                <a:latin typeface="EcoconsoREGULAR"/>
              </a:rPr>
              <a:t>DAS &lt; 1,2 W/kg</a:t>
            </a:r>
            <a:endParaRPr lang="fr-BE" sz="1800" b="0" strike="noStrike" spc="-1" dirty="0">
              <a:solidFill>
                <a:srgbClr val="000000"/>
              </a:solidFill>
              <a:uFill>
                <a:solidFill>
                  <a:srgbClr val="FFFFFF"/>
                </a:solidFill>
              </a:uFill>
              <a:latin typeface="Arial"/>
            </a:endParaRPr>
          </a:p>
          <a:p>
            <a:pPr marL="743040" lvl="1" indent="-285120">
              <a:lnSpc>
                <a:spcPct val="100000"/>
              </a:lnSpc>
              <a:spcBef>
                <a:spcPts val="360"/>
              </a:spcBef>
              <a:buClr>
                <a:srgbClr val="000000"/>
              </a:buClr>
              <a:buFont typeface="Symbol"/>
              <a:buChar char=""/>
            </a:pPr>
            <a:r>
              <a:rPr lang="fr-BE" sz="1800" b="0" strike="noStrike" spc="-1" dirty="0">
                <a:solidFill>
                  <a:srgbClr val="000000"/>
                </a:solidFill>
                <a:uFill>
                  <a:solidFill>
                    <a:srgbClr val="FFFFFF"/>
                  </a:solidFill>
                </a:uFill>
                <a:latin typeface="EcoconsoREGULAR"/>
              </a:rPr>
              <a:t>Catégorie D : 1,2 W/kg </a:t>
            </a:r>
            <a:r>
              <a:rPr lang="fr-BE" sz="1800" b="0" strike="noStrike" spc="-1" dirty="0">
                <a:solidFill>
                  <a:srgbClr val="000000"/>
                </a:solidFill>
                <a:uFill>
                  <a:solidFill>
                    <a:srgbClr val="FFFFFF"/>
                  </a:solidFill>
                </a:uFill>
                <a:latin typeface="Times New Roman"/>
              </a:rPr>
              <a:t>≤  </a:t>
            </a:r>
            <a:r>
              <a:rPr lang="fr-BE" sz="1800" b="0" strike="noStrike" spc="-1" dirty="0">
                <a:solidFill>
                  <a:srgbClr val="000000"/>
                </a:solidFill>
                <a:uFill>
                  <a:solidFill>
                    <a:srgbClr val="FFFFFF"/>
                  </a:solidFill>
                </a:uFill>
                <a:latin typeface="EcoconsoREGULAR"/>
              </a:rPr>
              <a:t>DAS &lt; 1,6 W/kg</a:t>
            </a:r>
            <a:endParaRPr lang="fr-BE" sz="1800" b="0" strike="noStrike" spc="-1" dirty="0">
              <a:solidFill>
                <a:srgbClr val="000000"/>
              </a:solidFill>
              <a:uFill>
                <a:solidFill>
                  <a:srgbClr val="FFFFFF"/>
                </a:solidFill>
              </a:uFill>
              <a:latin typeface="Arial"/>
            </a:endParaRPr>
          </a:p>
          <a:p>
            <a:pPr marL="743040" lvl="1" indent="-285120">
              <a:lnSpc>
                <a:spcPct val="100000"/>
              </a:lnSpc>
              <a:spcBef>
                <a:spcPts val="360"/>
              </a:spcBef>
              <a:buClr>
                <a:srgbClr val="000000"/>
              </a:buClr>
              <a:buFont typeface="Symbol"/>
              <a:buChar char=""/>
            </a:pPr>
            <a:r>
              <a:rPr lang="fr-BE" sz="1800" b="0" strike="noStrike" spc="-1" dirty="0">
                <a:solidFill>
                  <a:srgbClr val="000000"/>
                </a:solidFill>
                <a:uFill>
                  <a:solidFill>
                    <a:srgbClr val="FFFFFF"/>
                  </a:solidFill>
                </a:uFill>
                <a:latin typeface="EcoconsoREGULAR"/>
              </a:rPr>
              <a:t>Catégorie E : 1,6 W/kg </a:t>
            </a:r>
            <a:r>
              <a:rPr lang="fr-BE" sz="1800" b="0" strike="noStrike" spc="-1" dirty="0">
                <a:solidFill>
                  <a:srgbClr val="000000"/>
                </a:solidFill>
                <a:uFill>
                  <a:solidFill>
                    <a:srgbClr val="FFFFFF"/>
                  </a:solidFill>
                </a:uFill>
                <a:latin typeface="Times New Roman"/>
              </a:rPr>
              <a:t>≤  </a:t>
            </a:r>
            <a:r>
              <a:rPr lang="fr-BE" sz="1800" b="0" strike="noStrike" spc="-1" dirty="0">
                <a:solidFill>
                  <a:srgbClr val="000000"/>
                </a:solidFill>
                <a:uFill>
                  <a:solidFill>
                    <a:srgbClr val="FFFFFF"/>
                  </a:solidFill>
                </a:uFill>
                <a:latin typeface="EcoconsoREGULAR"/>
              </a:rPr>
              <a:t>DAS &lt; 2 W/kg</a:t>
            </a:r>
            <a:endParaRPr lang="fr-BE" sz="1800" b="0" strike="noStrike" spc="-1" dirty="0">
              <a:solidFill>
                <a:srgbClr val="000000"/>
              </a:solidFill>
              <a:uFill>
                <a:solidFill>
                  <a:srgbClr val="FFFFFF"/>
                </a:solidFill>
              </a:uFill>
              <a:latin typeface="Arial"/>
            </a:endParaRPr>
          </a:p>
          <a:p>
            <a:pPr marL="57240">
              <a:lnSpc>
                <a:spcPct val="100000"/>
              </a:lnSpc>
              <a:spcBef>
                <a:spcPts val="439"/>
              </a:spcBef>
            </a:pPr>
            <a:endParaRPr lang="fr-BE" sz="1800" b="0" strike="noStrike" spc="-1" dirty="0">
              <a:solidFill>
                <a:srgbClr val="000000"/>
              </a:solidFill>
              <a:uFill>
                <a:solidFill>
                  <a:srgbClr val="FFFFFF"/>
                </a:solidFill>
              </a:uFill>
              <a:latin typeface="Arial"/>
            </a:endParaRPr>
          </a:p>
          <a:p>
            <a:pPr marL="57240">
              <a:lnSpc>
                <a:spcPct val="100000"/>
              </a:lnSpc>
            </a:pPr>
            <a:r>
              <a:rPr lang="fr-BE" sz="1800" b="0" strike="noStrike" spc="-1" dirty="0">
                <a:solidFill>
                  <a:srgbClr val="000000"/>
                </a:solidFill>
                <a:uFill>
                  <a:solidFill>
                    <a:srgbClr val="FFFFFF"/>
                  </a:solidFill>
                </a:uFill>
                <a:latin typeface="EcoconsoREGULAR"/>
              </a:rPr>
              <a:t>L'indice DAS réel est généralement inférieur à l'indice maximal mentionné, notamment parce que le GSM n'utilise </a:t>
            </a:r>
            <a:r>
              <a:rPr lang="fr-BE" sz="1800" b="0" strike="noStrike" spc="-1" dirty="0" smtClean="0">
                <a:solidFill>
                  <a:srgbClr val="000000"/>
                </a:solidFill>
                <a:uFill>
                  <a:solidFill>
                    <a:srgbClr val="FFFFFF"/>
                  </a:solidFill>
                </a:uFill>
                <a:latin typeface="EcoconsoREGULAR"/>
              </a:rPr>
              <a:t>que l'énergie </a:t>
            </a:r>
            <a:r>
              <a:rPr lang="fr-BE" sz="1800" b="0" strike="noStrike" spc="-1" dirty="0">
                <a:solidFill>
                  <a:srgbClr val="000000"/>
                </a:solidFill>
                <a:uFill>
                  <a:solidFill>
                    <a:srgbClr val="FFFFFF"/>
                  </a:solidFill>
                </a:uFill>
                <a:latin typeface="EcoconsoREGULAR"/>
              </a:rPr>
              <a:t>que nécessaire pour établir une connexion avec le </a:t>
            </a:r>
            <a:r>
              <a:rPr lang="fr-BE" sz="1800" b="0" strike="noStrike" spc="-1" dirty="0" smtClean="0">
                <a:solidFill>
                  <a:srgbClr val="000000"/>
                </a:solidFill>
                <a:uFill>
                  <a:solidFill>
                    <a:srgbClr val="FFFFFF"/>
                  </a:solidFill>
                </a:uFill>
                <a:latin typeface="EcoconsoREGULAR"/>
              </a:rPr>
              <a:t>réseau</a:t>
            </a:r>
          </a:p>
          <a:p>
            <a:pPr marL="57240">
              <a:lnSpc>
                <a:spcPct val="100000"/>
              </a:lnSpc>
            </a:pPr>
            <a:endParaRPr lang="fr-BE" sz="1800" b="0" strike="noStrike" spc="-1" dirty="0" smtClean="0">
              <a:solidFill>
                <a:srgbClr val="000000"/>
              </a:solidFill>
              <a:uFill>
                <a:solidFill>
                  <a:srgbClr val="FFFFFF"/>
                </a:solidFill>
              </a:uFill>
              <a:latin typeface="EcoconsoREGULAR"/>
            </a:endParaRPr>
          </a:p>
          <a:p>
            <a:pPr marL="343080" indent="-342360">
              <a:spcBef>
                <a:spcPts val="439"/>
              </a:spcBef>
              <a:buClr>
                <a:srgbClr val="D85F00"/>
              </a:buClr>
              <a:buFont typeface="EcoconsoREGULAR"/>
              <a:buChar char=""/>
            </a:pPr>
            <a:r>
              <a:rPr lang="fr-BE" sz="2200" spc="-1" dirty="0">
                <a:solidFill>
                  <a:srgbClr val="D85F00"/>
                </a:solidFill>
                <a:uFill>
                  <a:solidFill>
                    <a:srgbClr val="FFFFFF"/>
                  </a:solidFill>
                </a:uFill>
                <a:latin typeface="EcoconsoREGULAR"/>
              </a:rPr>
              <a:t>Couper le wifi</a:t>
            </a:r>
          </a:p>
          <a:p>
            <a:pPr marL="57240">
              <a:lnSpc>
                <a:spcPct val="100000"/>
              </a:lnSpc>
              <a:spcBef>
                <a:spcPts val="439"/>
              </a:spcBef>
            </a:pPr>
            <a:endParaRPr lang="fr-BE" sz="2200" spc="-1" dirty="0">
              <a:solidFill>
                <a:srgbClr val="D85F00"/>
              </a:solidFill>
              <a:uFill>
                <a:solidFill>
                  <a:srgbClr val="FFFFFF"/>
                </a:solidFill>
              </a:uFill>
              <a:latin typeface="EcoconsoREGULAR"/>
            </a:endParaRPr>
          </a:p>
        </p:txBody>
      </p:sp>
    </p:spTree>
    <p:extLst>
      <p:ext uri="{BB962C8B-B14F-4D97-AF65-F5344CB8AC3E}">
        <p14:creationId xmlns:p14="http://schemas.microsoft.com/office/powerpoint/2010/main" val="22809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Changer une batterie d’iPhone 6S Plus ?</a:t>
            </a:r>
            <a:endParaRPr lang="fr-BE" dirty="0"/>
          </a:p>
        </p:txBody>
      </p:sp>
      <p:sp>
        <p:nvSpPr>
          <p:cNvPr id="3" name="Espace réservé du contenu 2"/>
          <p:cNvSpPr>
            <a:spLocks noGrp="1"/>
          </p:cNvSpPr>
          <p:nvPr>
            <p:ph idx="1"/>
          </p:nvPr>
        </p:nvSpPr>
        <p:spPr/>
        <p:txBody>
          <a:bodyPr/>
          <a:lstStyle/>
          <a:p>
            <a:endParaRPr lang="fr-BE" dirty="0"/>
          </a:p>
        </p:txBody>
      </p:sp>
      <p:pic>
        <p:nvPicPr>
          <p:cNvPr id="5" name="Image 4"/>
          <p:cNvPicPr>
            <a:picLocks noChangeAspect="1"/>
          </p:cNvPicPr>
          <p:nvPr/>
        </p:nvPicPr>
        <p:blipFill>
          <a:blip r:embed="rId3"/>
          <a:stretch>
            <a:fillRect/>
          </a:stretch>
        </p:blipFill>
        <p:spPr>
          <a:xfrm>
            <a:off x="87981" y="1867942"/>
            <a:ext cx="8699419" cy="4491452"/>
          </a:xfrm>
          <a:prstGeom prst="rect">
            <a:avLst/>
          </a:prstGeom>
        </p:spPr>
      </p:pic>
      <p:pic>
        <p:nvPicPr>
          <p:cNvPr id="7" name="Image 6"/>
          <p:cNvPicPr>
            <a:picLocks noChangeAspect="1"/>
          </p:cNvPicPr>
          <p:nvPr/>
        </p:nvPicPr>
        <p:blipFill>
          <a:blip r:embed="rId4"/>
          <a:stretch>
            <a:fillRect/>
          </a:stretch>
        </p:blipFill>
        <p:spPr>
          <a:xfrm>
            <a:off x="5489773" y="764704"/>
            <a:ext cx="3114675" cy="1781175"/>
          </a:xfrm>
          <a:prstGeom prst="rect">
            <a:avLst/>
          </a:prstGeom>
        </p:spPr>
      </p:pic>
      <p:pic>
        <p:nvPicPr>
          <p:cNvPr id="8" name="Image 7"/>
          <p:cNvPicPr>
            <a:picLocks noChangeAspect="1"/>
          </p:cNvPicPr>
          <p:nvPr/>
        </p:nvPicPr>
        <p:blipFill>
          <a:blip r:embed="rId5"/>
          <a:stretch>
            <a:fillRect/>
          </a:stretch>
        </p:blipFill>
        <p:spPr>
          <a:xfrm>
            <a:off x="87982" y="727596"/>
            <a:ext cx="3657600" cy="1104900"/>
          </a:xfrm>
          <a:prstGeom prst="rect">
            <a:avLst/>
          </a:prstGeom>
        </p:spPr>
      </p:pic>
      <p:sp>
        <p:nvSpPr>
          <p:cNvPr id="9" name="ZoneTexte 8"/>
          <p:cNvSpPr txBox="1"/>
          <p:nvPr/>
        </p:nvSpPr>
        <p:spPr>
          <a:xfrm>
            <a:off x="6084168" y="5002768"/>
            <a:ext cx="1967270" cy="369332"/>
          </a:xfrm>
          <a:prstGeom prst="rect">
            <a:avLst/>
          </a:prstGeom>
          <a:noFill/>
        </p:spPr>
        <p:txBody>
          <a:bodyPr wrap="none" rtlCol="0">
            <a:spAutoFit/>
          </a:bodyPr>
          <a:lstStyle/>
          <a:p>
            <a:r>
              <a:rPr lang="fr-BE" dirty="0"/>
              <a:t>https://fr.ifixit.com</a:t>
            </a:r>
          </a:p>
        </p:txBody>
      </p:sp>
      <p:sp>
        <p:nvSpPr>
          <p:cNvPr id="10" name="ZoneTexte 9"/>
          <p:cNvSpPr txBox="1"/>
          <p:nvPr/>
        </p:nvSpPr>
        <p:spPr>
          <a:xfrm>
            <a:off x="6084168" y="692150"/>
            <a:ext cx="184731" cy="369332"/>
          </a:xfrm>
          <a:prstGeom prst="rect">
            <a:avLst/>
          </a:prstGeom>
          <a:noFill/>
        </p:spPr>
        <p:txBody>
          <a:bodyPr wrap="none" rtlCol="0">
            <a:spAutoFit/>
          </a:bodyPr>
          <a:lstStyle/>
          <a:p>
            <a:endParaRPr lang="fr-BE" dirty="0"/>
          </a:p>
        </p:txBody>
      </p:sp>
      <p:sp>
        <p:nvSpPr>
          <p:cNvPr id="11" name="ZoneTexte 10"/>
          <p:cNvSpPr txBox="1"/>
          <p:nvPr/>
        </p:nvSpPr>
        <p:spPr>
          <a:xfrm>
            <a:off x="4641633" y="5427382"/>
            <a:ext cx="4145767" cy="923330"/>
          </a:xfrm>
          <a:prstGeom prst="rect">
            <a:avLst/>
          </a:prstGeom>
          <a:solidFill>
            <a:srgbClr val="FFC000"/>
          </a:solidFill>
        </p:spPr>
        <p:txBody>
          <a:bodyPr wrap="square" rtlCol="0">
            <a:spAutoFit/>
          </a:bodyPr>
          <a:lstStyle/>
          <a:p>
            <a:r>
              <a:rPr lang="fr-BE" dirty="0" smtClean="0"/>
              <a:t>Il faut : du temps, des outils, du savoir-faire … pour remplacer la batterie d’un appareil qui coûte entre 640 et 750 € !</a:t>
            </a:r>
            <a:endParaRPr lang="fr-BE" dirty="0"/>
          </a:p>
        </p:txBody>
      </p:sp>
    </p:spTree>
    <p:extLst>
      <p:ext uri="{BB962C8B-B14F-4D97-AF65-F5344CB8AC3E}">
        <p14:creationId xmlns:p14="http://schemas.microsoft.com/office/powerpoint/2010/main" val="4080205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4317817" y="937293"/>
            <a:ext cx="4934703" cy="3067771"/>
          </a:xfrm>
          <a:prstGeom prst="rect">
            <a:avLst/>
          </a:prstGeom>
          <a:solidFill>
            <a:schemeClr val="tx1"/>
          </a:solidFill>
          <a:ln>
            <a:solidFill>
              <a:schemeClr val="tx1"/>
            </a:solidFill>
          </a:ln>
        </p:spPr>
      </p:pic>
      <p:sp>
        <p:nvSpPr>
          <p:cNvPr id="2" name="Titre 1"/>
          <p:cNvSpPr>
            <a:spLocks noGrp="1"/>
          </p:cNvSpPr>
          <p:nvPr>
            <p:ph type="title"/>
          </p:nvPr>
        </p:nvSpPr>
        <p:spPr/>
        <p:txBody>
          <a:bodyPr/>
          <a:lstStyle/>
          <a:p>
            <a:r>
              <a:rPr lang="fr-BE" dirty="0" smtClean="0"/>
              <a:t>Changer la batterie d’une tablette ?</a:t>
            </a:r>
            <a:endParaRPr lang="fr-BE" dirty="0"/>
          </a:p>
        </p:txBody>
      </p:sp>
      <p:pic>
        <p:nvPicPr>
          <p:cNvPr id="4" name="Image 3"/>
          <p:cNvPicPr>
            <a:picLocks noChangeAspect="1"/>
          </p:cNvPicPr>
          <p:nvPr/>
        </p:nvPicPr>
        <p:blipFill>
          <a:blip r:embed="rId4"/>
          <a:stretch>
            <a:fillRect/>
          </a:stretch>
        </p:blipFill>
        <p:spPr>
          <a:xfrm>
            <a:off x="-180528" y="764704"/>
            <a:ext cx="4721571" cy="3072696"/>
          </a:xfrm>
          <a:prstGeom prst="rect">
            <a:avLst/>
          </a:prstGeom>
          <a:ln>
            <a:solidFill>
              <a:schemeClr val="tx1"/>
            </a:solidFill>
          </a:ln>
        </p:spPr>
      </p:pic>
      <p:pic>
        <p:nvPicPr>
          <p:cNvPr id="6" name="Image 5"/>
          <p:cNvPicPr>
            <a:picLocks noChangeAspect="1"/>
          </p:cNvPicPr>
          <p:nvPr/>
        </p:nvPicPr>
        <p:blipFill>
          <a:blip r:embed="rId5"/>
          <a:stretch>
            <a:fillRect/>
          </a:stretch>
        </p:blipFill>
        <p:spPr>
          <a:xfrm>
            <a:off x="179512" y="3933056"/>
            <a:ext cx="3710226" cy="1287016"/>
          </a:xfrm>
          <a:prstGeom prst="rect">
            <a:avLst/>
          </a:prstGeom>
        </p:spPr>
      </p:pic>
      <p:pic>
        <p:nvPicPr>
          <p:cNvPr id="5" name="Image 4"/>
          <p:cNvPicPr>
            <a:picLocks noChangeAspect="1"/>
          </p:cNvPicPr>
          <p:nvPr/>
        </p:nvPicPr>
        <p:blipFill>
          <a:blip r:embed="rId6"/>
          <a:stretch>
            <a:fillRect/>
          </a:stretch>
        </p:blipFill>
        <p:spPr>
          <a:xfrm>
            <a:off x="2124299" y="5085184"/>
            <a:ext cx="3923198" cy="1440160"/>
          </a:xfrm>
          <a:prstGeom prst="rect">
            <a:avLst/>
          </a:prstGeom>
        </p:spPr>
      </p:pic>
    </p:spTree>
    <p:extLst>
      <p:ext uri="{BB962C8B-B14F-4D97-AF65-F5344CB8AC3E}">
        <p14:creationId xmlns:p14="http://schemas.microsoft.com/office/powerpoint/2010/main" val="5256297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sp>
      <p:pic>
        <p:nvPicPr>
          <p:cNvPr id="2" name="Image 1"/>
          <p:cNvPicPr>
            <a:picLocks noChangeAspect="1"/>
          </p:cNvPicPr>
          <p:nvPr/>
        </p:nvPicPr>
        <p:blipFill>
          <a:blip r:embed="rId3"/>
          <a:stretch>
            <a:fillRect/>
          </a:stretch>
        </p:blipFill>
        <p:spPr>
          <a:xfrm>
            <a:off x="179512" y="951654"/>
            <a:ext cx="2412126" cy="4376841"/>
          </a:xfrm>
          <a:prstGeom prst="rect">
            <a:avLst/>
          </a:prstGeom>
        </p:spPr>
      </p:pic>
      <p:sp>
        <p:nvSpPr>
          <p:cNvPr id="5" name="Espace réservé du contenu 2"/>
          <p:cNvSpPr txBox="1">
            <a:spLocks/>
          </p:cNvSpPr>
          <p:nvPr/>
        </p:nvSpPr>
        <p:spPr>
          <a:xfrm>
            <a:off x="2267744" y="763568"/>
            <a:ext cx="6756662" cy="5113704"/>
          </a:xfrm>
          <a:prstGeom prst="rect">
            <a:avLst/>
          </a:prstGeom>
        </p:spPr>
        <p:txBody>
          <a:bodyPr/>
          <a:lstStyle>
            <a:lvl1pPr marL="342900" indent="-342900" algn="l" rtl="0" eaLnBrk="0" fontAlgn="base" hangingPunct="0">
              <a:spcBef>
                <a:spcPct val="20000"/>
              </a:spcBef>
              <a:spcAft>
                <a:spcPct val="0"/>
              </a:spcAft>
              <a:buFont typeface="EcoconsoREGULAR" panose="020F0604030103020303" pitchFamily="34" charset="-95"/>
              <a:buChar char=""/>
              <a:defRPr sz="2200" kern="1200">
                <a:solidFill>
                  <a:srgbClr val="D85F00"/>
                </a:solidFill>
                <a:latin typeface="+mn-lt"/>
                <a:ea typeface="+mn-ea"/>
                <a:cs typeface="+mn-cs"/>
              </a:defRPr>
            </a:lvl1pPr>
            <a:lvl2pPr marL="742950" indent="-285750" algn="l" rtl="0" eaLnBrk="0" fontAlgn="base" hangingPunct="0">
              <a:spcBef>
                <a:spcPct val="20000"/>
              </a:spcBef>
              <a:spcAft>
                <a:spcPct val="0"/>
              </a:spcAft>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EcoconsoREGULAR" panose="020F0604030103020303" pitchFamily="34" charset="-95"/>
              <a:buChar char=""/>
              <a:defRPr sz="1400" kern="1200">
                <a:solidFill>
                  <a:srgbClr val="9BBE00"/>
                </a:solidFill>
                <a:latin typeface="+mn-lt"/>
                <a:ea typeface="+mn-ea"/>
                <a:cs typeface="+mn-cs"/>
              </a:defRPr>
            </a:lvl3pPr>
            <a:lvl4pPr marL="1600200" indent="-228600" algn="l" rtl="0" eaLnBrk="0" fontAlgn="base" hangingPunct="0">
              <a:spcBef>
                <a:spcPct val="20000"/>
              </a:spcBef>
              <a:spcAft>
                <a:spcPct val="0"/>
              </a:spcAft>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2400" dirty="0" smtClean="0"/>
              <a:t>E-mails</a:t>
            </a:r>
          </a:p>
          <a:p>
            <a:pPr lvl="1"/>
            <a:r>
              <a:rPr lang="fr-BE" sz="2000" dirty="0" smtClean="0"/>
              <a:t>Diminuer le nombre de destinataires</a:t>
            </a:r>
          </a:p>
          <a:p>
            <a:pPr lvl="1"/>
            <a:r>
              <a:rPr lang="fr-BE" sz="2000" dirty="0" smtClean="0"/>
              <a:t>Diminuer la taille des fichiers joints.</a:t>
            </a:r>
          </a:p>
          <a:p>
            <a:pPr lvl="1"/>
            <a:r>
              <a:rPr lang="fr-BE" sz="2000" dirty="0" smtClean="0"/>
              <a:t>Vider la boîte des emails inutiles ! </a:t>
            </a:r>
            <a:r>
              <a:rPr lang="fr-BE" sz="2000" dirty="0" err="1" smtClean="0"/>
              <a:t>Cleanfox</a:t>
            </a:r>
            <a:endParaRPr lang="fr-BE" sz="2000" dirty="0" smtClean="0"/>
          </a:p>
          <a:p>
            <a:r>
              <a:rPr lang="fr-BE" sz="2400" dirty="0" smtClean="0"/>
              <a:t>Web</a:t>
            </a:r>
          </a:p>
          <a:p>
            <a:pPr lvl="1"/>
            <a:r>
              <a:rPr lang="fr-BE" sz="2000" dirty="0" smtClean="0"/>
              <a:t>Autre navigateur (Firefox, </a:t>
            </a:r>
            <a:r>
              <a:rPr lang="fr-BE" sz="2000" dirty="0" err="1" smtClean="0"/>
              <a:t>Opera</a:t>
            </a:r>
            <a:r>
              <a:rPr lang="fr-BE" sz="2000" dirty="0" smtClean="0"/>
              <a:t>…)</a:t>
            </a:r>
          </a:p>
          <a:p>
            <a:pPr lvl="1"/>
            <a:r>
              <a:rPr lang="fr-BE" sz="2000" dirty="0" smtClean="0"/>
              <a:t>Taper directement les URL dans la barre d’adresse</a:t>
            </a:r>
          </a:p>
          <a:p>
            <a:pPr lvl="1"/>
            <a:r>
              <a:rPr lang="fr-BE" sz="2000" dirty="0"/>
              <a:t>Utiliser les </a:t>
            </a:r>
            <a:r>
              <a:rPr lang="fr-BE" sz="2000" dirty="0" smtClean="0"/>
              <a:t>favoris</a:t>
            </a:r>
          </a:p>
          <a:p>
            <a:pPr lvl="1"/>
            <a:r>
              <a:rPr lang="fr-BE" sz="2000" dirty="0" smtClean="0"/>
              <a:t>Moteur de recherche </a:t>
            </a:r>
            <a:r>
              <a:rPr lang="fr-BE" sz="2000" dirty="0" err="1" smtClean="0"/>
              <a:t>Ecosia</a:t>
            </a:r>
            <a:r>
              <a:rPr lang="fr-BE" sz="2000" dirty="0" smtClean="0"/>
              <a:t>, </a:t>
            </a:r>
            <a:r>
              <a:rPr lang="fr-BE" sz="2000" dirty="0" err="1" smtClean="0"/>
              <a:t>Lilo</a:t>
            </a:r>
            <a:r>
              <a:rPr lang="fr-BE" sz="2000" dirty="0" smtClean="0"/>
              <a:t>, </a:t>
            </a:r>
            <a:r>
              <a:rPr lang="fr-BE" sz="2000" dirty="0" err="1" smtClean="0"/>
              <a:t>Qwant</a:t>
            </a:r>
            <a:r>
              <a:rPr lang="fr-BE" sz="2000" dirty="0" smtClean="0"/>
              <a:t>, </a:t>
            </a:r>
            <a:r>
              <a:rPr lang="fr-BE" sz="2000" dirty="0" err="1" smtClean="0"/>
              <a:t>Duck</a:t>
            </a:r>
            <a:r>
              <a:rPr lang="fr-BE" sz="2000" dirty="0" smtClean="0"/>
              <a:t> </a:t>
            </a:r>
            <a:r>
              <a:rPr lang="fr-BE" sz="2000" dirty="0" err="1" smtClean="0"/>
              <a:t>Duck</a:t>
            </a:r>
            <a:r>
              <a:rPr lang="fr-BE" sz="2000" dirty="0" smtClean="0"/>
              <a:t> Go</a:t>
            </a:r>
          </a:p>
          <a:p>
            <a:r>
              <a:rPr lang="fr-BE" sz="2400" dirty="0" smtClean="0"/>
              <a:t>Impression</a:t>
            </a:r>
          </a:p>
          <a:p>
            <a:pPr lvl="1"/>
            <a:r>
              <a:rPr lang="fr-BE" sz="2000" dirty="0" smtClean="0"/>
              <a:t>N’imprimer que ce qui est nécessaire</a:t>
            </a:r>
          </a:p>
          <a:p>
            <a:pPr lvl="1"/>
            <a:r>
              <a:rPr lang="fr-BE" sz="2000" dirty="0" smtClean="0"/>
              <a:t>Imprimer en R/V, plusieurs pages par feuille,</a:t>
            </a:r>
            <a:br>
              <a:rPr lang="fr-BE" sz="2000" dirty="0" smtClean="0"/>
            </a:br>
            <a:r>
              <a:rPr lang="fr-BE" sz="2000" dirty="0" smtClean="0"/>
              <a:t> en N&amp;B</a:t>
            </a:r>
          </a:p>
        </p:txBody>
      </p:sp>
      <p:sp>
        <p:nvSpPr>
          <p:cNvPr id="3" name="Titre 2"/>
          <p:cNvSpPr>
            <a:spLocks noGrp="1"/>
          </p:cNvSpPr>
          <p:nvPr>
            <p:ph type="title"/>
          </p:nvPr>
        </p:nvSpPr>
        <p:spPr/>
        <p:txBody>
          <a:bodyPr/>
          <a:lstStyle/>
          <a:p>
            <a:r>
              <a:rPr lang="fr-BE" dirty="0" smtClean="0"/>
              <a:t>Diminuer l’impact de l’utilisation du numérique</a:t>
            </a:r>
            <a:endParaRPr lang="fr-BE" dirty="0"/>
          </a:p>
        </p:txBody>
      </p:sp>
    </p:spTree>
    <p:extLst>
      <p:ext uri="{BB962C8B-B14F-4D97-AF65-F5344CB8AC3E}">
        <p14:creationId xmlns:p14="http://schemas.microsoft.com/office/powerpoint/2010/main" val="34843218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sp>
      <p:sp>
        <p:nvSpPr>
          <p:cNvPr id="329" name="CustomShape 2"/>
          <p:cNvSpPr/>
          <p:nvPr/>
        </p:nvSpPr>
        <p:spPr>
          <a:xfrm>
            <a:off x="179280" y="907920"/>
            <a:ext cx="8964000" cy="4463280"/>
          </a:xfrm>
          <a:prstGeom prst="rect">
            <a:avLst/>
          </a:prstGeom>
          <a:noFill/>
          <a:ln>
            <a:noFill/>
          </a:ln>
        </p:spPr>
        <p:style>
          <a:lnRef idx="0">
            <a:scrgbClr r="0" g="0" b="0"/>
          </a:lnRef>
          <a:fillRef idx="0">
            <a:scrgbClr r="0" g="0" b="0"/>
          </a:fillRef>
          <a:effectRef idx="0">
            <a:scrgbClr r="0" g="0" b="0"/>
          </a:effectRef>
          <a:fontRef idx="minor"/>
        </p:style>
      </p:sp>
      <p:pic>
        <p:nvPicPr>
          <p:cNvPr id="330" name="Image 3"/>
          <p:cNvPicPr/>
          <p:nvPr/>
        </p:nvPicPr>
        <p:blipFill>
          <a:blip r:embed="rId3"/>
          <a:stretch/>
        </p:blipFill>
        <p:spPr>
          <a:xfrm>
            <a:off x="0" y="0"/>
            <a:ext cx="6276240" cy="6263640"/>
          </a:xfrm>
          <a:prstGeom prst="rect">
            <a:avLst/>
          </a:prstGeom>
          <a:ln>
            <a:noFill/>
          </a:ln>
        </p:spPr>
      </p:pic>
      <p:sp>
        <p:nvSpPr>
          <p:cNvPr id="331" name="CustomShape 3"/>
          <p:cNvSpPr/>
          <p:nvPr/>
        </p:nvSpPr>
        <p:spPr>
          <a:xfrm>
            <a:off x="4427984" y="5805264"/>
            <a:ext cx="17658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BE" sz="1800" b="0" strike="noStrike" spc="-1" dirty="0">
                <a:solidFill>
                  <a:srgbClr val="000000"/>
                </a:solidFill>
                <a:uFill>
                  <a:solidFill>
                    <a:srgbClr val="FFFFFF"/>
                  </a:solidFill>
                </a:uFill>
                <a:latin typeface="Arial"/>
                <a:ea typeface="DejaVu Sans"/>
              </a:rPr>
              <a:t>www.novethic.fr</a:t>
            </a:r>
            <a:endParaRPr lang="fr-BE" sz="1800" b="0" strike="noStrike" spc="-1" dirty="0">
              <a:solidFill>
                <a:srgbClr val="000000"/>
              </a:solidFill>
              <a:uFill>
                <a:solidFill>
                  <a:srgbClr val="FFFFFF"/>
                </a:solidFill>
              </a:uFill>
              <a:latin typeface="Arial"/>
            </a:endParaRPr>
          </a:p>
        </p:txBody>
      </p:sp>
      <p:sp>
        <p:nvSpPr>
          <p:cNvPr id="332" name="CustomShape 4"/>
          <p:cNvSpPr/>
          <p:nvPr/>
        </p:nvSpPr>
        <p:spPr>
          <a:xfrm>
            <a:off x="6293880" y="2746800"/>
            <a:ext cx="2507400" cy="1461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BE" sz="1800" b="0" strike="noStrike" spc="-1" dirty="0" smtClean="0">
                <a:solidFill>
                  <a:srgbClr val="000000"/>
                </a:solidFill>
                <a:uFill>
                  <a:solidFill>
                    <a:srgbClr val="FFFFFF"/>
                  </a:solidFill>
                </a:uFill>
                <a:latin typeface="Arial"/>
                <a:ea typeface="DejaVu Sans"/>
              </a:rPr>
              <a:t>Les </a:t>
            </a:r>
            <a:r>
              <a:rPr lang="fr-BE" sz="1800" b="0" strike="noStrike" spc="-1" dirty="0">
                <a:solidFill>
                  <a:srgbClr val="000000"/>
                </a:solidFill>
                <a:uFill>
                  <a:solidFill>
                    <a:srgbClr val="FFFFFF"/>
                  </a:solidFill>
                </a:uFill>
                <a:latin typeface="Arial"/>
                <a:ea typeface="DejaVu Sans"/>
              </a:rPr>
              <a:t>médiathèques restent une excellente alternative pour écouter de la musique et regarder des films.</a:t>
            </a:r>
            <a:endParaRPr lang="fr-BE" sz="1800" b="0" strike="noStrike" spc="-1" dirty="0">
              <a:solidFill>
                <a:srgbClr val="000000"/>
              </a:solidFill>
              <a:uFill>
                <a:solidFill>
                  <a:srgbClr val="FFFFFF"/>
                </a:solidFill>
              </a:uFill>
              <a:latin typeface="Arial"/>
            </a:endParaRPr>
          </a:p>
        </p:txBody>
      </p:sp>
      <p:sp>
        <p:nvSpPr>
          <p:cNvPr id="2" name="ZoneTexte 1"/>
          <p:cNvSpPr txBox="1"/>
          <p:nvPr/>
        </p:nvSpPr>
        <p:spPr>
          <a:xfrm>
            <a:off x="683568" y="3573016"/>
            <a:ext cx="1224136" cy="1154162"/>
          </a:xfrm>
          <a:prstGeom prst="rect">
            <a:avLst/>
          </a:prstGeom>
          <a:solidFill>
            <a:schemeClr val="bg1"/>
          </a:solidFill>
        </p:spPr>
        <p:txBody>
          <a:bodyPr wrap="square" rtlCol="0">
            <a:spAutoFit/>
          </a:bodyPr>
          <a:lstStyle/>
          <a:p>
            <a:r>
              <a:rPr lang="fr-BE" sz="1100" b="1" dirty="0" smtClean="0">
                <a:solidFill>
                  <a:srgbClr val="E99B37"/>
                </a:solidFill>
              </a:rPr>
              <a:t>1. Chine</a:t>
            </a:r>
          </a:p>
          <a:p>
            <a:r>
              <a:rPr lang="fr-BE" sz="1100" b="1" dirty="0" smtClean="0">
                <a:solidFill>
                  <a:srgbClr val="E99B37"/>
                </a:solidFill>
              </a:rPr>
              <a:t>2. USA</a:t>
            </a:r>
          </a:p>
          <a:p>
            <a:r>
              <a:rPr lang="fr-BE" sz="1400" b="1" dirty="0">
                <a:solidFill>
                  <a:srgbClr val="EC5C28"/>
                </a:solidFill>
              </a:rPr>
              <a:t>3. Internet</a:t>
            </a:r>
          </a:p>
          <a:p>
            <a:r>
              <a:rPr lang="fr-BE" sz="1100" b="1" dirty="0" smtClean="0">
                <a:solidFill>
                  <a:srgbClr val="E99B37"/>
                </a:solidFill>
              </a:rPr>
              <a:t>4, Russie</a:t>
            </a:r>
          </a:p>
          <a:p>
            <a:r>
              <a:rPr lang="fr-BE" sz="1100" b="1" dirty="0" smtClean="0">
                <a:solidFill>
                  <a:srgbClr val="E99B37"/>
                </a:solidFill>
              </a:rPr>
              <a:t>5. Japon</a:t>
            </a:r>
          </a:p>
          <a:p>
            <a:r>
              <a:rPr lang="fr-BE" sz="1100" b="1" dirty="0" smtClean="0">
                <a:solidFill>
                  <a:srgbClr val="E99B37"/>
                </a:solidFill>
              </a:rPr>
              <a:t>6. Inde</a:t>
            </a:r>
            <a:endParaRPr lang="fr-BE" sz="1100" b="1" dirty="0">
              <a:solidFill>
                <a:srgbClr val="E99B37"/>
              </a:solidFill>
            </a:endParaRPr>
          </a:p>
        </p:txBody>
      </p:sp>
      <p:sp>
        <p:nvSpPr>
          <p:cNvPr id="3" name="ZoneTexte 2"/>
          <p:cNvSpPr txBox="1"/>
          <p:nvPr/>
        </p:nvSpPr>
        <p:spPr>
          <a:xfrm>
            <a:off x="467544" y="5013176"/>
            <a:ext cx="231703" cy="276999"/>
          </a:xfrm>
          <a:prstGeom prst="rect">
            <a:avLst/>
          </a:prstGeom>
          <a:solidFill>
            <a:srgbClr val="EC5C28"/>
          </a:solidFill>
        </p:spPr>
        <p:txBody>
          <a:bodyPr wrap="square" lIns="0" tIns="0" rIns="0" bIns="0" rtlCol="0" anchor="ctr" anchorCtr="0">
            <a:spAutoFit/>
          </a:bodyPr>
          <a:lstStyle/>
          <a:p>
            <a:pPr algn="ctr"/>
            <a:r>
              <a:rPr lang="fr-BE" b="1" dirty="0" smtClean="0">
                <a:solidFill>
                  <a:schemeClr val="bg1"/>
                </a:solidFill>
              </a:rPr>
              <a:t>3°</a:t>
            </a:r>
            <a:endParaRPr lang="fr-BE" b="1" dirty="0">
              <a:solidFill>
                <a:schemeClr val="bg1"/>
              </a:solidFill>
            </a:endParaRPr>
          </a:p>
        </p:txBody>
      </p:sp>
    </p:spTree>
    <p:extLst>
      <p:ext uri="{BB962C8B-B14F-4D97-AF65-F5344CB8AC3E}">
        <p14:creationId xmlns:p14="http://schemas.microsoft.com/office/powerpoint/2010/main" val="2815751476"/>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179280" indent="-215640">
              <a:lnSpc>
                <a:spcPct val="100000"/>
              </a:lnSpc>
              <a:buClr>
                <a:srgbClr val="9BBE00"/>
              </a:buClr>
              <a:buFont typeface="EcoconsoREGULAR"/>
              <a:buChar char=""/>
            </a:pPr>
            <a:r>
              <a:rPr lang="fr-BE" sz="2800" b="0" strike="noStrike" spc="-1">
                <a:solidFill>
                  <a:srgbClr val="9BBE00"/>
                </a:solidFill>
                <a:uFill>
                  <a:solidFill>
                    <a:srgbClr val="FFFFFF"/>
                  </a:solidFill>
                </a:uFill>
                <a:latin typeface="EcoconsoREGULAR"/>
              </a:rPr>
              <a:t>Combien consomme une tablette ?</a:t>
            </a:r>
            <a:endParaRPr lang="fr-BE" sz="1800" b="0" strike="noStrike" spc="-1">
              <a:solidFill>
                <a:srgbClr val="000000"/>
              </a:solidFill>
              <a:uFill>
                <a:solidFill>
                  <a:srgbClr val="FFFFFF"/>
                </a:solidFill>
              </a:uFill>
              <a:latin typeface="Arial"/>
            </a:endParaRPr>
          </a:p>
        </p:txBody>
      </p:sp>
      <p:sp>
        <p:nvSpPr>
          <p:cNvPr id="219" name="CustomShape 2"/>
          <p:cNvSpPr/>
          <p:nvPr/>
        </p:nvSpPr>
        <p:spPr>
          <a:xfrm>
            <a:off x="179280" y="907920"/>
            <a:ext cx="8964000" cy="4463280"/>
          </a:xfrm>
          <a:prstGeom prst="rect">
            <a:avLst/>
          </a:prstGeom>
          <a:noFill/>
          <a:ln>
            <a:noFill/>
          </a:ln>
        </p:spPr>
        <p:style>
          <a:lnRef idx="0">
            <a:scrgbClr r="0" g="0" b="0"/>
          </a:lnRef>
          <a:fillRef idx="0">
            <a:scrgbClr r="0" g="0" b="0"/>
          </a:fillRef>
          <a:effectRef idx="0">
            <a:scrgbClr r="0" g="0" b="0"/>
          </a:effectRef>
          <a:fontRef idx="minor"/>
        </p:style>
      </p:sp>
      <p:pic>
        <p:nvPicPr>
          <p:cNvPr id="220" name="Image 3"/>
          <p:cNvPicPr/>
          <p:nvPr/>
        </p:nvPicPr>
        <p:blipFill>
          <a:blip r:embed="rId3"/>
          <a:stretch/>
        </p:blipFill>
        <p:spPr>
          <a:xfrm>
            <a:off x="34920" y="765000"/>
            <a:ext cx="7171560" cy="4606200"/>
          </a:xfrm>
          <a:prstGeom prst="rect">
            <a:avLst/>
          </a:prstGeom>
          <a:ln>
            <a:noFill/>
          </a:ln>
        </p:spPr>
      </p:pic>
      <p:sp>
        <p:nvSpPr>
          <p:cNvPr id="221" name="CustomShape 3"/>
          <p:cNvSpPr/>
          <p:nvPr/>
        </p:nvSpPr>
        <p:spPr>
          <a:xfrm>
            <a:off x="4284720" y="895320"/>
            <a:ext cx="4390200" cy="1870920"/>
          </a:xfrm>
          <a:prstGeom prst="wedgeRoundRectCallout">
            <a:avLst>
              <a:gd name="adj1" fmla="val -53472"/>
              <a:gd name="adj2" fmla="val 80958"/>
              <a:gd name="adj3" fmla="val 16667"/>
            </a:avLst>
          </a:prstGeom>
          <a:solidFill>
            <a:schemeClr val="bg1"/>
          </a:soli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BE" sz="2400" b="0" strike="noStrike" spc="-1">
                <a:solidFill>
                  <a:srgbClr val="000000"/>
                </a:solidFill>
                <a:uFill>
                  <a:solidFill>
                    <a:srgbClr val="FFFFFF"/>
                  </a:solidFill>
                </a:uFill>
                <a:latin typeface="Arial"/>
                <a:ea typeface="DejaVu Sans"/>
              </a:rPr>
              <a:t>17,25 Wh </a:t>
            </a:r>
            <a:endParaRPr lang="fr-BE" sz="1800" b="0" strike="noStrike" spc="-1">
              <a:solidFill>
                <a:srgbClr val="000000"/>
              </a:solidFill>
              <a:uFill>
                <a:solidFill>
                  <a:srgbClr val="FFFFFF"/>
                </a:solidFill>
              </a:uFill>
              <a:latin typeface="Arial"/>
            </a:endParaRPr>
          </a:p>
          <a:p>
            <a:pPr>
              <a:lnSpc>
                <a:spcPct val="100000"/>
              </a:lnSpc>
            </a:pPr>
            <a:r>
              <a:rPr lang="fr-BE" sz="2400" b="0" strike="noStrike" spc="-1">
                <a:solidFill>
                  <a:srgbClr val="000000"/>
                </a:solidFill>
                <a:uFill>
                  <a:solidFill>
                    <a:srgbClr val="FFFFFF"/>
                  </a:solidFill>
                </a:uFill>
                <a:latin typeface="Arial"/>
                <a:ea typeface="DejaVu Sans"/>
              </a:rPr>
              <a:t>(capacité de la batterie)</a:t>
            </a:r>
            <a:endParaRPr lang="fr-BE" sz="1800" b="0" strike="noStrike" spc="-1">
              <a:solidFill>
                <a:srgbClr val="000000"/>
              </a:solidFill>
              <a:uFill>
                <a:solidFill>
                  <a:srgbClr val="FFFFFF"/>
                </a:solidFill>
              </a:uFill>
              <a:latin typeface="Arial"/>
            </a:endParaRPr>
          </a:p>
          <a:p>
            <a:pPr>
              <a:lnSpc>
                <a:spcPct val="100000"/>
              </a:lnSpc>
            </a:pPr>
            <a:r>
              <a:rPr lang="fr-BE" sz="2400" b="0" strike="noStrike" spc="-1">
                <a:solidFill>
                  <a:srgbClr val="000000"/>
                </a:solidFill>
                <a:uFill>
                  <a:solidFill>
                    <a:srgbClr val="FFFFFF"/>
                  </a:solidFill>
                </a:uFill>
                <a:latin typeface="Arial"/>
                <a:ea typeface="DejaVu Sans"/>
              </a:rPr>
              <a:t>17,25 x 365/1000 = 6 kWh/an  </a:t>
            </a:r>
            <a:endParaRPr lang="fr-BE" sz="1800" b="0" strike="noStrike" spc="-1">
              <a:solidFill>
                <a:srgbClr val="000000"/>
              </a:solidFill>
              <a:uFill>
                <a:solidFill>
                  <a:srgbClr val="FFFFFF"/>
                </a:solidFill>
              </a:uFill>
              <a:latin typeface="Arial"/>
            </a:endParaRPr>
          </a:p>
          <a:p>
            <a:pPr algn="r">
              <a:lnSpc>
                <a:spcPct val="100000"/>
              </a:lnSpc>
            </a:pPr>
            <a:r>
              <a:rPr lang="fr-BE" sz="2400" b="0" strike="noStrike" spc="-1">
                <a:solidFill>
                  <a:srgbClr val="000000"/>
                </a:solidFill>
                <a:uFill>
                  <a:solidFill>
                    <a:srgbClr val="FFFFFF"/>
                  </a:solidFill>
                </a:uFill>
                <a:latin typeface="Arial"/>
                <a:ea typeface="DejaVu Sans"/>
              </a:rPr>
              <a:t>Environ 1,5 €/an </a:t>
            </a:r>
            <a:endParaRPr lang="fr-BE"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031234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repl">
                                        <p:cTn id="7" dur="500" fill="hold"/>
                                        <p:tgtEl>
                                          <p:spTgt spid="221"/>
                                        </p:tgtEl>
                                        <p:attrNameLst>
                                          <p:attrName>ppt_x</p:attrName>
                                        </p:attrNameLst>
                                      </p:cBhvr>
                                      <p:tavLst>
                                        <p:tav tm="0">
                                          <p:val>
                                            <p:strVal val="#ppt_x"/>
                                          </p:val>
                                        </p:tav>
                                        <p:tav tm="100000">
                                          <p:val>
                                            <p:strVal val="#ppt_x"/>
                                          </p:val>
                                        </p:tav>
                                      </p:tavLst>
                                    </p:anim>
                                    <p:anim calcmode="lin" valueType="num">
                                      <p:cBhvr additive="repl">
                                        <p:cTn id="8" dur="500" fill="hold"/>
                                        <p:tgtEl>
                                          <p:spTgt spid="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pic>
        <p:nvPicPr>
          <p:cNvPr id="5" name="Image 4"/>
          <p:cNvPicPr>
            <a:picLocks noChangeAspect="1"/>
          </p:cNvPicPr>
          <p:nvPr/>
        </p:nvPicPr>
        <p:blipFill>
          <a:blip r:embed="rId3"/>
          <a:stretch>
            <a:fillRect/>
          </a:stretch>
        </p:blipFill>
        <p:spPr>
          <a:xfrm>
            <a:off x="65494" y="44624"/>
            <a:ext cx="9043010" cy="5157192"/>
          </a:xfrm>
          <a:prstGeom prst="rect">
            <a:avLst/>
          </a:prstGeom>
        </p:spPr>
      </p:pic>
    </p:spTree>
    <p:extLst>
      <p:ext uri="{BB962C8B-B14F-4D97-AF65-F5344CB8AC3E}">
        <p14:creationId xmlns:p14="http://schemas.microsoft.com/office/powerpoint/2010/main" val="41072603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Philippe </a:t>
            </a:r>
            <a:r>
              <a:rPr lang="fr-BE" dirty="0" err="1" smtClean="0"/>
              <a:t>Bihouix</a:t>
            </a:r>
            <a:endParaRPr lang="fr-BE" dirty="0"/>
          </a:p>
        </p:txBody>
      </p:sp>
      <p:sp>
        <p:nvSpPr>
          <p:cNvPr id="3" name="Espace réservé du contenu 2"/>
          <p:cNvSpPr>
            <a:spLocks noGrp="1"/>
          </p:cNvSpPr>
          <p:nvPr>
            <p:ph idx="1"/>
          </p:nvPr>
        </p:nvSpPr>
        <p:spPr/>
        <p:txBody>
          <a:bodyPr/>
          <a:lstStyle/>
          <a:p>
            <a:endParaRPr lang="fr-BE"/>
          </a:p>
        </p:txBody>
      </p:sp>
      <p:pic>
        <p:nvPicPr>
          <p:cNvPr id="1026" name="Picture 2" descr="Résultat de recherche d'images pour &quot;le désastre de l'école numériqu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836712"/>
            <a:ext cx="3024336" cy="4429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l'âge des low tech&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824974"/>
            <a:ext cx="3600400" cy="488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048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179280" indent="-215640">
              <a:lnSpc>
                <a:spcPct val="100000"/>
              </a:lnSpc>
              <a:buClr>
                <a:srgbClr val="9BBE00"/>
              </a:buClr>
              <a:buFont typeface="EcoconsoREGULAR"/>
              <a:buChar char=""/>
            </a:pPr>
            <a:r>
              <a:rPr lang="fr-BE" sz="2800" b="0" strike="noStrike" spc="-1">
                <a:solidFill>
                  <a:srgbClr val="9BBE00"/>
                </a:solidFill>
                <a:uFill>
                  <a:solidFill>
                    <a:srgbClr val="FFFFFF"/>
                  </a:solidFill>
                </a:uFill>
                <a:latin typeface="EcoconsoREGULAR"/>
              </a:rPr>
              <a:t>  Merci pour votre attention ! Des questions ?</a:t>
            </a:r>
            <a:endParaRPr lang="fr-BE" sz="1800" b="0" strike="noStrike" spc="-1">
              <a:solidFill>
                <a:srgbClr val="000000"/>
              </a:solidFill>
              <a:uFill>
                <a:solidFill>
                  <a:srgbClr val="FFFFFF"/>
                </a:solidFill>
              </a:uFill>
              <a:latin typeface="Arial"/>
            </a:endParaRPr>
          </a:p>
        </p:txBody>
      </p:sp>
      <p:pic>
        <p:nvPicPr>
          <p:cNvPr id="347" name="Picture 3"/>
          <p:cNvPicPr/>
          <p:nvPr/>
        </p:nvPicPr>
        <p:blipFill>
          <a:blip r:embed="rId3"/>
          <a:stretch/>
        </p:blipFill>
        <p:spPr>
          <a:xfrm>
            <a:off x="0" y="2133720"/>
            <a:ext cx="4642560" cy="2807640"/>
          </a:xfrm>
          <a:prstGeom prst="rect">
            <a:avLst/>
          </a:prstGeom>
          <a:ln>
            <a:noFill/>
          </a:ln>
        </p:spPr>
      </p:pic>
      <p:pic>
        <p:nvPicPr>
          <p:cNvPr id="348" name="Picture 5"/>
          <p:cNvPicPr/>
          <p:nvPr/>
        </p:nvPicPr>
        <p:blipFill>
          <a:blip r:embed="rId4"/>
          <a:stretch/>
        </p:blipFill>
        <p:spPr>
          <a:xfrm>
            <a:off x="4983120" y="3717032"/>
            <a:ext cx="380160" cy="389880"/>
          </a:xfrm>
          <a:prstGeom prst="rect">
            <a:avLst/>
          </a:prstGeom>
          <a:ln>
            <a:noFill/>
          </a:ln>
        </p:spPr>
      </p:pic>
      <p:pic>
        <p:nvPicPr>
          <p:cNvPr id="349" name="Picture 6"/>
          <p:cNvPicPr/>
          <p:nvPr/>
        </p:nvPicPr>
        <p:blipFill>
          <a:blip r:embed="rId5"/>
          <a:stretch/>
        </p:blipFill>
        <p:spPr>
          <a:xfrm>
            <a:off x="4932360" y="4340672"/>
            <a:ext cx="418320" cy="456480"/>
          </a:xfrm>
          <a:prstGeom prst="rect">
            <a:avLst/>
          </a:prstGeom>
          <a:ln>
            <a:noFill/>
          </a:ln>
        </p:spPr>
      </p:pic>
      <p:sp>
        <p:nvSpPr>
          <p:cNvPr id="350" name="CustomShape 2"/>
          <p:cNvSpPr/>
          <p:nvPr/>
        </p:nvSpPr>
        <p:spPr>
          <a:xfrm>
            <a:off x="5508720" y="1557360"/>
            <a:ext cx="3599640" cy="322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400"/>
              </a:spcBef>
              <a:spcAft>
                <a:spcPts val="561"/>
              </a:spcAft>
            </a:pPr>
            <a:r>
              <a:rPr lang="fr-BE" sz="2800" b="1" strike="noStrike" spc="-1">
                <a:solidFill>
                  <a:srgbClr val="000000"/>
                </a:solidFill>
                <a:uFill>
                  <a:solidFill>
                    <a:srgbClr val="FFFFFF"/>
                  </a:solidFill>
                </a:uFill>
                <a:latin typeface="Arial"/>
                <a:ea typeface="DejaVu Sans"/>
              </a:rPr>
              <a:t>081 730 730</a:t>
            </a:r>
            <a:r>
              <a:rPr lang="fr-BE" sz="2800" b="1" strike="noStrike" spc="-1">
                <a:solidFill>
                  <a:srgbClr val="D85F00"/>
                </a:solidFill>
                <a:uFill>
                  <a:solidFill>
                    <a:srgbClr val="FFFFFF"/>
                  </a:solidFill>
                </a:uFill>
                <a:latin typeface="Arial"/>
                <a:ea typeface="DejaVu Sans"/>
              </a:rPr>
              <a:t> </a:t>
            </a:r>
            <a:endParaRPr lang="fr-BE" sz="1800" b="0" strike="noStrike" spc="-1">
              <a:solidFill>
                <a:srgbClr val="000000"/>
              </a:solidFill>
              <a:uFill>
                <a:solidFill>
                  <a:srgbClr val="FFFFFF"/>
                </a:solidFill>
              </a:uFill>
              <a:latin typeface="Arial"/>
            </a:endParaRPr>
          </a:p>
          <a:p>
            <a:pPr>
              <a:lnSpc>
                <a:spcPct val="100000"/>
              </a:lnSpc>
              <a:spcBef>
                <a:spcPts val="1400"/>
              </a:spcBef>
              <a:spcAft>
                <a:spcPts val="561"/>
              </a:spcAft>
            </a:pPr>
            <a:r>
              <a:rPr lang="fr-BE" sz="2800" b="1" u="sng" strike="noStrike" spc="-1">
                <a:solidFill>
                  <a:srgbClr val="0000FF"/>
                </a:solidFill>
                <a:uFill>
                  <a:solidFill>
                    <a:srgbClr val="FFFFFF"/>
                  </a:solidFill>
                </a:uFill>
                <a:latin typeface="Arial"/>
                <a:ea typeface="DejaVu Sans"/>
                <a:hlinkClick r:id="rId6"/>
              </a:rPr>
              <a:t>info@ecoconso.be</a:t>
            </a:r>
            <a:r>
              <a:rPr lang="fr-BE" sz="2800" b="1" strike="noStrike" spc="-1">
                <a:solidFill>
                  <a:srgbClr val="D85F00"/>
                </a:solidFill>
                <a:uFill>
                  <a:solidFill>
                    <a:srgbClr val="FFFFFF"/>
                  </a:solidFill>
                </a:uFill>
                <a:latin typeface="Arial"/>
                <a:ea typeface="DejaVu Sans"/>
              </a:rPr>
              <a:t> </a:t>
            </a:r>
            <a:endParaRPr lang="fr-BE" sz="1800" b="0" strike="noStrike" spc="-1">
              <a:solidFill>
                <a:srgbClr val="000000"/>
              </a:solidFill>
              <a:uFill>
                <a:solidFill>
                  <a:srgbClr val="FFFFFF"/>
                </a:solidFill>
              </a:uFill>
              <a:latin typeface="Arial"/>
            </a:endParaRPr>
          </a:p>
          <a:p>
            <a:pPr>
              <a:lnSpc>
                <a:spcPct val="100000"/>
              </a:lnSpc>
              <a:spcBef>
                <a:spcPts val="1400"/>
              </a:spcBef>
              <a:spcAft>
                <a:spcPts val="561"/>
              </a:spcAft>
            </a:pPr>
            <a:r>
              <a:rPr lang="fr-BE" sz="2800" b="1" u="sng" strike="noStrike" spc="-1">
                <a:solidFill>
                  <a:srgbClr val="0000FF"/>
                </a:solidFill>
                <a:uFill>
                  <a:solidFill>
                    <a:srgbClr val="FFFFFF"/>
                  </a:solidFill>
                </a:uFill>
                <a:latin typeface="Arial"/>
                <a:ea typeface="DejaVu Sans"/>
                <a:hlinkClick r:id="rId7"/>
              </a:rPr>
              <a:t>www.ecoconso.be</a:t>
            </a:r>
            <a:r>
              <a:rPr lang="fr-BE" sz="2800" b="1" u="sng" strike="noStrike" spc="-1">
                <a:solidFill>
                  <a:srgbClr val="D85F00"/>
                </a:solidFill>
                <a:uFill>
                  <a:solidFill>
                    <a:srgbClr val="FFFFFF"/>
                  </a:solidFill>
                </a:uFill>
                <a:latin typeface="Arial"/>
                <a:ea typeface="DejaVu Sans"/>
              </a:rPr>
              <a:t> </a:t>
            </a:r>
            <a:endParaRPr lang="fr-BE" sz="1800" b="0" strike="noStrike" spc="-1">
              <a:solidFill>
                <a:srgbClr val="000000"/>
              </a:solidFill>
              <a:uFill>
                <a:solidFill>
                  <a:srgbClr val="FFFFFF"/>
                </a:solidFill>
              </a:uFill>
              <a:latin typeface="Arial"/>
            </a:endParaRPr>
          </a:p>
          <a:p>
            <a:pPr>
              <a:lnSpc>
                <a:spcPct val="100000"/>
              </a:lnSpc>
              <a:spcBef>
                <a:spcPts val="1400"/>
              </a:spcBef>
              <a:spcAft>
                <a:spcPts val="561"/>
              </a:spcAft>
            </a:pPr>
            <a:r>
              <a:rPr lang="fr-BE" sz="2800" b="1" strike="noStrike" spc="-1">
                <a:solidFill>
                  <a:srgbClr val="333399"/>
                </a:solidFill>
                <a:uFill>
                  <a:solidFill>
                    <a:srgbClr val="FFFFFF"/>
                  </a:solidFill>
                </a:uFill>
                <a:latin typeface="Arial"/>
                <a:ea typeface="DejaVu Sans"/>
              </a:rPr>
              <a:t>@ecoconso</a:t>
            </a:r>
            <a:endParaRPr lang="fr-BE" sz="1800" b="0" strike="noStrike" spc="-1">
              <a:solidFill>
                <a:srgbClr val="000000"/>
              </a:solidFill>
              <a:uFill>
                <a:solidFill>
                  <a:srgbClr val="FFFFFF"/>
                </a:solidFill>
              </a:uFill>
              <a:latin typeface="Arial"/>
            </a:endParaRPr>
          </a:p>
          <a:p>
            <a:pPr>
              <a:lnSpc>
                <a:spcPct val="100000"/>
              </a:lnSpc>
              <a:spcBef>
                <a:spcPts val="1400"/>
              </a:spcBef>
              <a:spcAft>
                <a:spcPts val="561"/>
              </a:spcAft>
            </a:pPr>
            <a:r>
              <a:rPr lang="fr-BE" sz="2800" b="1" strike="noStrike" spc="-1">
                <a:solidFill>
                  <a:srgbClr val="0099CC"/>
                </a:solidFill>
                <a:uFill>
                  <a:solidFill>
                    <a:srgbClr val="FFFFFF"/>
                  </a:solidFill>
                </a:uFill>
                <a:latin typeface="Arial"/>
                <a:ea typeface="DejaVu Sans"/>
              </a:rPr>
              <a:t>@ecoconso</a:t>
            </a:r>
            <a:endParaRPr lang="fr-BE" sz="1800" b="0" strike="noStrike" spc="-1">
              <a:solidFill>
                <a:srgbClr val="000000"/>
              </a:solidFill>
              <a:uFill>
                <a:solidFill>
                  <a:srgbClr val="FFFFFF"/>
                </a:solidFill>
              </a:uFill>
              <a:latin typeface="Arial"/>
            </a:endParaRPr>
          </a:p>
        </p:txBody>
      </p:sp>
      <p:pic>
        <p:nvPicPr>
          <p:cNvPr id="351" name="Picture 8"/>
          <p:cNvPicPr/>
          <p:nvPr/>
        </p:nvPicPr>
        <p:blipFill>
          <a:blip r:embed="rId8"/>
          <a:stretch/>
        </p:blipFill>
        <p:spPr>
          <a:xfrm>
            <a:off x="4799049" y="2347553"/>
            <a:ext cx="553320" cy="389880"/>
          </a:xfrm>
          <a:prstGeom prst="rect">
            <a:avLst/>
          </a:prstGeom>
          <a:ln>
            <a:noFill/>
          </a:ln>
        </p:spPr>
      </p:pic>
      <p:pic>
        <p:nvPicPr>
          <p:cNvPr id="352" name="Picture 9"/>
          <p:cNvPicPr/>
          <p:nvPr/>
        </p:nvPicPr>
        <p:blipFill>
          <a:blip r:embed="rId9"/>
          <a:stretch/>
        </p:blipFill>
        <p:spPr>
          <a:xfrm>
            <a:off x="4932360" y="1673280"/>
            <a:ext cx="430920" cy="430920"/>
          </a:xfrm>
          <a:prstGeom prst="rect">
            <a:avLst/>
          </a:prstGeom>
          <a:ln>
            <a:noFill/>
          </a:ln>
        </p:spPr>
      </p:pic>
      <p:pic>
        <p:nvPicPr>
          <p:cNvPr id="353" name="Picture 10"/>
          <p:cNvPicPr/>
          <p:nvPr/>
        </p:nvPicPr>
        <p:blipFill>
          <a:blip r:embed="rId10"/>
          <a:stretch/>
        </p:blipFill>
        <p:spPr>
          <a:xfrm>
            <a:off x="4952257" y="3045148"/>
            <a:ext cx="430920" cy="430920"/>
          </a:xfrm>
          <a:prstGeom prst="rect">
            <a:avLst/>
          </a:prstGeom>
          <a:ln>
            <a:noFill/>
          </a:ln>
        </p:spPr>
      </p:pic>
    </p:spTree>
    <p:extLst>
      <p:ext uri="{BB962C8B-B14F-4D97-AF65-F5344CB8AC3E}">
        <p14:creationId xmlns:p14="http://schemas.microsoft.com/office/powerpoint/2010/main" val="42381186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sp>
      <p:sp>
        <p:nvSpPr>
          <p:cNvPr id="231" name="CustomShape 2"/>
          <p:cNvSpPr/>
          <p:nvPr/>
        </p:nvSpPr>
        <p:spPr>
          <a:xfrm>
            <a:off x="179280" y="907920"/>
            <a:ext cx="8964000" cy="4463280"/>
          </a:xfrm>
          <a:prstGeom prst="rect">
            <a:avLst/>
          </a:prstGeom>
          <a:noFill/>
          <a:ln>
            <a:noFill/>
          </a:ln>
        </p:spPr>
        <p:style>
          <a:lnRef idx="0">
            <a:scrgbClr r="0" g="0" b="0"/>
          </a:lnRef>
          <a:fillRef idx="0">
            <a:scrgbClr r="0" g="0" b="0"/>
          </a:fillRef>
          <a:effectRef idx="0">
            <a:scrgbClr r="0" g="0" b="0"/>
          </a:effectRef>
          <a:fontRef idx="minor"/>
        </p:style>
      </p:sp>
      <p:pic>
        <p:nvPicPr>
          <p:cNvPr id="232" name="Image 3"/>
          <p:cNvPicPr/>
          <p:nvPr/>
        </p:nvPicPr>
        <p:blipFill>
          <a:blip r:embed="rId3"/>
          <a:stretch/>
        </p:blipFill>
        <p:spPr>
          <a:xfrm>
            <a:off x="180900" y="1240920"/>
            <a:ext cx="8781480" cy="3295080"/>
          </a:xfrm>
          <a:prstGeom prst="rect">
            <a:avLst/>
          </a:prstGeom>
          <a:ln>
            <a:noFill/>
          </a:ln>
        </p:spPr>
      </p:pic>
      <p:sp>
        <p:nvSpPr>
          <p:cNvPr id="233" name="CustomShape 3"/>
          <p:cNvSpPr/>
          <p:nvPr/>
        </p:nvSpPr>
        <p:spPr>
          <a:xfrm>
            <a:off x="827584" y="4960689"/>
            <a:ext cx="5580720" cy="6386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lstStyle/>
          <a:p>
            <a:r>
              <a:rPr lang="fr-BE" sz="1800" b="0" strike="noStrike" spc="-1" dirty="0">
                <a:solidFill>
                  <a:srgbClr val="000000"/>
                </a:solidFill>
                <a:uFill>
                  <a:solidFill>
                    <a:srgbClr val="FFFFFF"/>
                  </a:solidFill>
                </a:uFill>
                <a:latin typeface="Arial"/>
                <a:ea typeface="DejaVu Sans"/>
              </a:rPr>
              <a:t>Source : « L’efficacité des appareils électroniques »,</a:t>
            </a:r>
            <a:endParaRPr lang="fr-BE" sz="1800" b="0" strike="noStrike" spc="-1" dirty="0">
              <a:solidFill>
                <a:srgbClr val="000000"/>
              </a:solidFill>
              <a:uFill>
                <a:solidFill>
                  <a:srgbClr val="FFFFFF"/>
                </a:solidFill>
              </a:uFill>
              <a:latin typeface="Arial"/>
            </a:endParaRPr>
          </a:p>
          <a:p>
            <a:pPr>
              <a:lnSpc>
                <a:spcPct val="100000"/>
              </a:lnSpc>
            </a:pPr>
            <a:r>
              <a:rPr lang="fr-BE" sz="1800" b="0" strike="noStrike" spc="-1" dirty="0">
                <a:solidFill>
                  <a:srgbClr val="000000"/>
                </a:solidFill>
                <a:uFill>
                  <a:solidFill>
                    <a:srgbClr val="FFFFFF"/>
                  </a:solidFill>
                </a:uFill>
                <a:latin typeface="Arial"/>
                <a:ea typeface="DejaVu Sans"/>
              </a:rPr>
              <a:t>Office fédéral de l’énergie, OFEN (Suisse), </a:t>
            </a:r>
            <a:r>
              <a:rPr lang="fr-BE" sz="1800" b="0" strike="noStrike" spc="-1" dirty="0" err="1">
                <a:solidFill>
                  <a:srgbClr val="000000"/>
                </a:solidFill>
                <a:uFill>
                  <a:solidFill>
                    <a:srgbClr val="FFFFFF"/>
                  </a:solidFill>
                </a:uFill>
                <a:latin typeface="Arial"/>
                <a:ea typeface="DejaVu Sans"/>
              </a:rPr>
              <a:t>nov</a:t>
            </a:r>
            <a:r>
              <a:rPr lang="fr-BE" sz="1800" b="0" strike="noStrike" spc="-1" dirty="0">
                <a:solidFill>
                  <a:srgbClr val="000000"/>
                </a:solidFill>
                <a:uFill>
                  <a:solidFill>
                    <a:srgbClr val="FFFFFF"/>
                  </a:solidFill>
                </a:uFill>
                <a:latin typeface="Arial"/>
                <a:ea typeface="DejaVu Sans"/>
              </a:rPr>
              <a:t> 2016	</a:t>
            </a:r>
            <a:endParaRPr lang="fr-BE" sz="1800" b="0" strike="noStrike" spc="-1" dirty="0">
              <a:solidFill>
                <a:srgbClr val="000000"/>
              </a:solidFill>
              <a:uFill>
                <a:solidFill>
                  <a:srgbClr val="FFFFFF"/>
                </a:solidFill>
              </a:uFill>
              <a:latin typeface="Arial"/>
            </a:endParaRPr>
          </a:p>
        </p:txBody>
      </p:sp>
      <p:sp>
        <p:nvSpPr>
          <p:cNvPr id="2" name="Titre 1"/>
          <p:cNvSpPr>
            <a:spLocks noGrp="1"/>
          </p:cNvSpPr>
          <p:nvPr>
            <p:ph type="title"/>
          </p:nvPr>
        </p:nvSpPr>
        <p:spPr/>
        <p:txBody>
          <a:bodyPr/>
          <a:lstStyle/>
          <a:p>
            <a:r>
              <a:rPr lang="fr-BE" dirty="0" smtClean="0"/>
              <a:t>Consommation d’énergie</a:t>
            </a:r>
            <a:endParaRPr lang="fr-BE" dirty="0"/>
          </a:p>
        </p:txBody>
      </p:sp>
      <p:sp>
        <p:nvSpPr>
          <p:cNvPr id="4" name="ZoneTexte 3"/>
          <p:cNvSpPr txBox="1"/>
          <p:nvPr/>
        </p:nvSpPr>
        <p:spPr>
          <a:xfrm>
            <a:off x="683568" y="1844824"/>
            <a:ext cx="2664296" cy="369332"/>
          </a:xfrm>
          <a:prstGeom prst="rect">
            <a:avLst/>
          </a:prstGeom>
          <a:solidFill>
            <a:schemeClr val="bg1"/>
          </a:solidFill>
          <a:ln>
            <a:noFill/>
          </a:ln>
        </p:spPr>
        <p:txBody>
          <a:bodyPr wrap="square" rtlCol="0">
            <a:spAutoFit/>
          </a:bodyPr>
          <a:lstStyle/>
          <a:p>
            <a:pPr algn="ctr"/>
            <a:r>
              <a:rPr lang="fr-BE" b="1" dirty="0" smtClean="0">
                <a:solidFill>
                  <a:srgbClr val="FF6600"/>
                </a:solidFill>
                <a:latin typeface="Calibri" panose="020F0502020204030204" pitchFamily="34" charset="0"/>
                <a:cs typeface="Calibri" panose="020F0502020204030204" pitchFamily="34" charset="0"/>
              </a:rPr>
              <a:t>2 ordinateurs de bureau</a:t>
            </a:r>
            <a:endParaRPr lang="fr-BE" b="1" dirty="0">
              <a:solidFill>
                <a:srgbClr val="FF6600"/>
              </a:solidFill>
              <a:latin typeface="Calibri" panose="020F0502020204030204" pitchFamily="34" charset="0"/>
              <a:cs typeface="Calibri" panose="020F0502020204030204" pitchFamily="34" charset="0"/>
            </a:endParaRPr>
          </a:p>
        </p:txBody>
      </p:sp>
      <p:sp>
        <p:nvSpPr>
          <p:cNvPr id="5" name="ZoneTexte 4"/>
          <p:cNvSpPr txBox="1"/>
          <p:nvPr/>
        </p:nvSpPr>
        <p:spPr>
          <a:xfrm>
            <a:off x="4821812" y="765089"/>
            <a:ext cx="4067460" cy="707886"/>
          </a:xfrm>
          <a:prstGeom prst="rect">
            <a:avLst/>
          </a:prstGeom>
          <a:noFill/>
        </p:spPr>
        <p:txBody>
          <a:bodyPr wrap="none" rtlCol="0">
            <a:spAutoFit/>
          </a:bodyPr>
          <a:lstStyle/>
          <a:p>
            <a:r>
              <a:rPr lang="fr-BE" sz="4000" b="1" dirty="0" smtClean="0">
                <a:solidFill>
                  <a:srgbClr val="FF6600"/>
                </a:solidFill>
                <a:latin typeface="Calibri" panose="020F0502020204030204" pitchFamily="34" charset="0"/>
                <a:cs typeface="Calibri" panose="020F0502020204030204" pitchFamily="34" charset="0"/>
              </a:rPr>
              <a:t>250 à 500 kWh/an</a:t>
            </a:r>
            <a:endParaRPr lang="fr-BE" sz="4000" b="1" dirty="0">
              <a:solidFill>
                <a:srgbClr val="FF66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8660858"/>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5496" y="620688"/>
            <a:ext cx="6912768" cy="5001283"/>
          </a:xfrm>
          <a:prstGeom prst="rect">
            <a:avLst/>
          </a:prstGeom>
        </p:spPr>
      </p:pic>
      <p:sp>
        <p:nvSpPr>
          <p:cNvPr id="3" name="ZoneTexte 2"/>
          <p:cNvSpPr txBox="1"/>
          <p:nvPr/>
        </p:nvSpPr>
        <p:spPr>
          <a:xfrm>
            <a:off x="7196157" y="4333437"/>
            <a:ext cx="1915974" cy="369332"/>
          </a:xfrm>
          <a:prstGeom prst="rect">
            <a:avLst/>
          </a:prstGeom>
          <a:solidFill>
            <a:schemeClr val="bg1"/>
          </a:solidFill>
        </p:spPr>
        <p:txBody>
          <a:bodyPr wrap="none" rtlCol="0">
            <a:spAutoFit/>
          </a:bodyPr>
          <a:lstStyle/>
          <a:p>
            <a:r>
              <a:rPr lang="fr-BE" dirty="0" smtClean="0"/>
              <a:t>Source : ADEME</a:t>
            </a:r>
            <a:endParaRPr lang="fr-BE" dirty="0"/>
          </a:p>
        </p:txBody>
      </p:sp>
      <p:sp>
        <p:nvSpPr>
          <p:cNvPr id="4" name="Titre 3"/>
          <p:cNvSpPr>
            <a:spLocks noGrp="1"/>
          </p:cNvSpPr>
          <p:nvPr>
            <p:ph type="title"/>
          </p:nvPr>
        </p:nvSpPr>
        <p:spPr/>
        <p:txBody>
          <a:bodyPr/>
          <a:lstStyle/>
          <a:p>
            <a:r>
              <a:rPr lang="fr-BE" dirty="0" smtClean="0"/>
              <a:t>Cycle de vie d’un produit</a:t>
            </a:r>
            <a:endParaRPr lang="fr-BE" dirty="0"/>
          </a:p>
        </p:txBody>
      </p:sp>
    </p:spTree>
    <p:extLst>
      <p:ext uri="{BB962C8B-B14F-4D97-AF65-F5344CB8AC3E}">
        <p14:creationId xmlns:p14="http://schemas.microsoft.com/office/powerpoint/2010/main" val="1884960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5599133" y="345780"/>
            <a:ext cx="3653387" cy="2363140"/>
          </a:xfrm>
          <a:prstGeom prst="rect">
            <a:avLst/>
          </a:prstGeom>
        </p:spPr>
      </p:pic>
      <p:sp>
        <p:nvSpPr>
          <p:cNvPr id="228"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sp>
      <p:pic>
        <p:nvPicPr>
          <p:cNvPr id="229" name="Image 228"/>
          <p:cNvPicPr/>
          <p:nvPr/>
        </p:nvPicPr>
        <p:blipFill>
          <a:blip r:embed="rId4"/>
          <a:stretch/>
        </p:blipFill>
        <p:spPr>
          <a:xfrm>
            <a:off x="-180528" y="0"/>
            <a:ext cx="6013047" cy="6242858"/>
          </a:xfrm>
          <a:prstGeom prst="rect">
            <a:avLst/>
          </a:prstGeom>
          <a:ln>
            <a:noFill/>
          </a:ln>
        </p:spPr>
      </p:pic>
      <p:sp>
        <p:nvSpPr>
          <p:cNvPr id="2" name="Ellipse 1"/>
          <p:cNvSpPr/>
          <p:nvPr/>
        </p:nvSpPr>
        <p:spPr>
          <a:xfrm>
            <a:off x="4788024" y="4005064"/>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p:cNvSpPr/>
          <p:nvPr/>
        </p:nvSpPr>
        <p:spPr>
          <a:xfrm>
            <a:off x="6120551" y="3400254"/>
            <a:ext cx="3022729" cy="1569660"/>
          </a:xfrm>
          <a:prstGeom prst="rect">
            <a:avLst/>
          </a:prstGeom>
        </p:spPr>
        <p:txBody>
          <a:bodyPr wrap="square">
            <a:spAutoFit/>
          </a:bodyPr>
          <a:lstStyle/>
          <a:p>
            <a:pPr>
              <a:lnSpc>
                <a:spcPct val="100000"/>
              </a:lnSpc>
            </a:pPr>
            <a:r>
              <a:rPr lang="fr-BE" u="sng" spc="-1" dirty="0">
                <a:solidFill>
                  <a:srgbClr val="0000FF"/>
                </a:solidFill>
                <a:uFill>
                  <a:solidFill>
                    <a:srgbClr val="FFFFFF"/>
                  </a:solidFill>
                </a:uFill>
                <a:latin typeface="Arial"/>
                <a:ea typeface="DejaVu Sans"/>
                <a:hlinkClick r:id="rId5"/>
              </a:rPr>
              <a:t>https://www.amnesty.org/fr/latest/news/2016/01/child-labour-behind-smart-phone-and-electric-car-batteries/</a:t>
            </a:r>
            <a:r>
              <a:rPr lang="fr-BE" spc="-1" dirty="0">
                <a:solidFill>
                  <a:srgbClr val="000000"/>
                </a:solidFill>
                <a:uFill>
                  <a:solidFill>
                    <a:srgbClr val="FFFFFF"/>
                  </a:solidFill>
                </a:uFill>
                <a:latin typeface="Arial"/>
                <a:ea typeface="DejaVu Sans"/>
              </a:rPr>
              <a:t> (2016)</a:t>
            </a:r>
            <a:endParaRPr lang="fr-BE" sz="2400" spc="-1" dirty="0">
              <a:solidFill>
                <a:srgbClr val="000000"/>
              </a:solidFill>
              <a:uFill>
                <a:solidFill>
                  <a:srgbClr val="FFFFFF"/>
                </a:solidFill>
              </a:uFill>
              <a:latin typeface="Arial"/>
            </a:endParaRPr>
          </a:p>
        </p:txBody>
      </p:sp>
      <p:sp>
        <p:nvSpPr>
          <p:cNvPr id="5" name="Ellipse 4"/>
          <p:cNvSpPr/>
          <p:nvPr/>
        </p:nvSpPr>
        <p:spPr>
          <a:xfrm>
            <a:off x="4139952" y="4797152"/>
            <a:ext cx="64807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42470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Image 242"/>
          <p:cNvPicPr/>
          <p:nvPr/>
        </p:nvPicPr>
        <p:blipFill>
          <a:blip r:embed="rId3"/>
          <a:stretch/>
        </p:blipFill>
        <p:spPr>
          <a:xfrm>
            <a:off x="216000" y="864000"/>
            <a:ext cx="7372080" cy="4786920"/>
          </a:xfrm>
          <a:prstGeom prst="rect">
            <a:avLst/>
          </a:prstGeom>
          <a:ln>
            <a:noFill/>
          </a:ln>
        </p:spPr>
      </p:pic>
      <p:sp>
        <p:nvSpPr>
          <p:cNvPr id="2" name="Titre 1"/>
          <p:cNvSpPr>
            <a:spLocks noGrp="1"/>
          </p:cNvSpPr>
          <p:nvPr>
            <p:ph type="title"/>
          </p:nvPr>
        </p:nvSpPr>
        <p:spPr/>
        <p:txBody>
          <a:bodyPr/>
          <a:lstStyle/>
          <a:p>
            <a:r>
              <a:rPr lang="fr-BE" dirty="0" smtClean="0"/>
              <a:t>Métaux utilisés dans un smartphone</a:t>
            </a:r>
            <a:endParaRPr lang="fr-BE" dirty="0"/>
          </a:p>
        </p:txBody>
      </p:sp>
      <p:sp>
        <p:nvSpPr>
          <p:cNvPr id="3" name="Espace réservé du contenu 2"/>
          <p:cNvSpPr>
            <a:spLocks noGrp="1"/>
          </p:cNvSpPr>
          <p:nvPr>
            <p:ph idx="1"/>
          </p:nvPr>
        </p:nvSpPr>
        <p:spPr/>
        <p:txBody>
          <a:bodyPr/>
          <a:lstStyle/>
          <a:p>
            <a:endParaRPr lang="fr-BE" dirty="0"/>
          </a:p>
        </p:txBody>
      </p:sp>
    </p:spTree>
    <p:extLst>
      <p:ext uri="{BB962C8B-B14F-4D97-AF65-F5344CB8AC3E}">
        <p14:creationId xmlns:p14="http://schemas.microsoft.com/office/powerpoint/2010/main" val="651136473"/>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Image 241"/>
          <p:cNvPicPr/>
          <p:nvPr/>
        </p:nvPicPr>
        <p:blipFill>
          <a:blip r:embed="rId3"/>
          <a:stretch/>
        </p:blipFill>
        <p:spPr>
          <a:xfrm>
            <a:off x="-25698" y="0"/>
            <a:ext cx="7982074" cy="6813376"/>
          </a:xfrm>
          <a:prstGeom prst="rect">
            <a:avLst/>
          </a:prstGeom>
          <a:ln>
            <a:noFill/>
          </a:ln>
        </p:spPr>
      </p:pic>
    </p:spTree>
    <p:extLst>
      <p:ext uri="{BB962C8B-B14F-4D97-AF65-F5344CB8AC3E}">
        <p14:creationId xmlns:p14="http://schemas.microsoft.com/office/powerpoint/2010/main" val="4007824788"/>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0" y="0"/>
            <a:ext cx="9143280" cy="691560"/>
          </a:xfrm>
          <a:prstGeom prst="rect">
            <a:avLst/>
          </a:prstGeom>
          <a:noFill/>
          <a:ln>
            <a:noFill/>
          </a:ln>
        </p:spPr>
        <p:style>
          <a:lnRef idx="0">
            <a:scrgbClr r="0" g="0" b="0"/>
          </a:lnRef>
          <a:fillRef idx="0">
            <a:scrgbClr r="0" g="0" b="0"/>
          </a:fillRef>
          <a:effectRef idx="0">
            <a:scrgbClr r="0" g="0" b="0"/>
          </a:effectRef>
          <a:fontRef idx="minor"/>
        </p:style>
      </p:sp>
      <p:pic>
        <p:nvPicPr>
          <p:cNvPr id="227" name="Image 226"/>
          <p:cNvPicPr/>
          <p:nvPr/>
        </p:nvPicPr>
        <p:blipFill>
          <a:blip r:embed="rId3"/>
          <a:stretch/>
        </p:blipFill>
        <p:spPr>
          <a:xfrm>
            <a:off x="-30415" y="311500"/>
            <a:ext cx="8296272" cy="5964037"/>
          </a:xfrm>
          <a:prstGeom prst="rect">
            <a:avLst/>
          </a:prstGeom>
          <a:ln>
            <a:noFill/>
          </a:ln>
        </p:spPr>
      </p:pic>
      <p:pic>
        <p:nvPicPr>
          <p:cNvPr id="2" name="Image 1"/>
          <p:cNvPicPr>
            <a:picLocks noChangeAspect="1"/>
          </p:cNvPicPr>
          <p:nvPr/>
        </p:nvPicPr>
        <p:blipFill>
          <a:blip r:embed="rId4"/>
          <a:stretch>
            <a:fillRect/>
          </a:stretch>
        </p:blipFill>
        <p:spPr>
          <a:xfrm>
            <a:off x="8187596" y="836712"/>
            <a:ext cx="862201" cy="4680520"/>
          </a:xfrm>
          <a:prstGeom prst="rect">
            <a:avLst/>
          </a:prstGeom>
        </p:spPr>
      </p:pic>
      <p:sp>
        <p:nvSpPr>
          <p:cNvPr id="3" name="ZoneTexte 2"/>
          <p:cNvSpPr txBox="1"/>
          <p:nvPr/>
        </p:nvSpPr>
        <p:spPr>
          <a:xfrm>
            <a:off x="67313" y="625927"/>
            <a:ext cx="832279" cy="369332"/>
          </a:xfrm>
          <a:prstGeom prst="rect">
            <a:avLst/>
          </a:prstGeom>
          <a:noFill/>
        </p:spPr>
        <p:txBody>
          <a:bodyPr wrap="none" rtlCol="0">
            <a:spAutoFit/>
          </a:bodyPr>
          <a:lstStyle/>
          <a:p>
            <a:r>
              <a:rPr lang="fr-BE" b="1" dirty="0" smtClean="0"/>
              <a:t>+ 1,47</a:t>
            </a:r>
            <a:endParaRPr lang="fr-BE" b="1" dirty="0"/>
          </a:p>
        </p:txBody>
      </p:sp>
    </p:spTree>
    <p:extLst>
      <p:ext uri="{BB962C8B-B14F-4D97-AF65-F5344CB8AC3E}">
        <p14:creationId xmlns:p14="http://schemas.microsoft.com/office/powerpoint/2010/main" val="1412144587"/>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EcoconsoREGULAR"/>
        <a:ea typeface=""/>
        <a:cs typeface=""/>
      </a:majorFont>
      <a:minorFont>
        <a:latin typeface="Ecoconso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1809</Words>
  <Application>Microsoft Macintosh PowerPoint</Application>
  <PresentationFormat>Présentation à l'écran (4:3)</PresentationFormat>
  <Paragraphs>210</Paragraphs>
  <Slides>32</Slides>
  <Notes>31</Notes>
  <HiddenSlides>1</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Modèle par défaut</vt:lpstr>
      <vt:lpstr>Présentation PowerPoint</vt:lpstr>
      <vt:lpstr>Présentation PowerPoint</vt:lpstr>
      <vt:lpstr>Présentation PowerPoint</vt:lpstr>
      <vt:lpstr>Consommation d’énergie</vt:lpstr>
      <vt:lpstr>Cycle de vie d’un produit</vt:lpstr>
      <vt:lpstr>Présentation PowerPoint</vt:lpstr>
      <vt:lpstr>Métaux utilisés dans un smartphone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valorisation des GAFAM &gt; PIB France ou Allemagne</vt:lpstr>
      <vt:lpstr>Principales sources de revenus des GAFAM</vt:lpstr>
      <vt:lpstr>Gratuit, vraiment ?</vt:lpstr>
      <vt:lpstr>Les GAFAM sont omniprésents</vt:lpstr>
      <vt:lpstr>Assistants vocaux</vt:lpstr>
      <vt:lpstr>Les terminaux maillons faibles de l’ouverture d’Internet</vt:lpstr>
      <vt:lpstr>Comment atteindre le bonheur ?</vt:lpstr>
      <vt:lpstr>Impacts sociétaux</vt:lpstr>
      <vt:lpstr>NOMOphobie, infobésité, Digital Detox…</vt:lpstr>
      <vt:lpstr>Conseils pour choisir/faire durer ses appareils</vt:lpstr>
      <vt:lpstr>Présentation PowerPoint</vt:lpstr>
      <vt:lpstr>Changer une batterie d’iPhone 6S Plus ?</vt:lpstr>
      <vt:lpstr>Changer la batterie d’une tablette ?</vt:lpstr>
      <vt:lpstr>Diminuer l’impact de l’utilisation du numérique</vt:lpstr>
      <vt:lpstr>Présentation PowerPoint</vt:lpstr>
      <vt:lpstr>Présentation PowerPoint</vt:lpstr>
      <vt:lpstr>Philippe Bihouix</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dc:creator>
  <cp:lastModifiedBy>J</cp:lastModifiedBy>
  <cp:revision>333</cp:revision>
  <cp:lastPrinted>2018-02-16T15:13:11Z</cp:lastPrinted>
  <dcterms:created xsi:type="dcterms:W3CDTF">2009-09-03T10:46:17Z</dcterms:created>
  <dcterms:modified xsi:type="dcterms:W3CDTF">2018-03-13T10:57:18Z</dcterms:modified>
</cp:coreProperties>
</file>